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5452" y="2735889"/>
            <a:ext cx="4234269" cy="9106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219200" y="3970401"/>
            <a:ext cx="7543800" cy="0"/>
          </a:xfrm>
          <a:custGeom>
            <a:avLst/>
            <a:gdLst/>
            <a:ahLst/>
            <a:cxnLst/>
            <a:rect l="l" t="t" r="r" b="b"/>
            <a:pathLst>
              <a:path w="7543800" h="0">
                <a:moveTo>
                  <a:pt x="0" y="0"/>
                </a:moveTo>
                <a:lnTo>
                  <a:pt x="7543800" y="0"/>
                </a:lnTo>
              </a:path>
            </a:pathLst>
          </a:custGeom>
          <a:ln w="28194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219200" y="2438780"/>
            <a:ext cx="7543800" cy="0"/>
          </a:xfrm>
          <a:custGeom>
            <a:avLst/>
            <a:gdLst/>
            <a:ahLst/>
            <a:cxnLst/>
            <a:rect l="l" t="t" r="r" b="b"/>
            <a:pathLst>
              <a:path w="7543800" h="0">
                <a:moveTo>
                  <a:pt x="0" y="0"/>
                </a:moveTo>
                <a:lnTo>
                  <a:pt x="7543800" y="0"/>
                </a:lnTo>
              </a:path>
            </a:pathLst>
          </a:custGeom>
          <a:ln w="28194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4400" y="670598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 h="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8194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400" y="190538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 h="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8194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39580" y="6858000"/>
            <a:ext cx="0" cy="247015"/>
          </a:xfrm>
          <a:custGeom>
            <a:avLst/>
            <a:gdLst/>
            <a:ahLst/>
            <a:cxnLst/>
            <a:rect l="l" t="t" r="r" b="b"/>
            <a:pathLst>
              <a:path w="0" h="247015">
                <a:moveTo>
                  <a:pt x="0" y="0"/>
                </a:moveTo>
                <a:lnTo>
                  <a:pt x="0" y="246888"/>
                </a:lnTo>
              </a:path>
            </a:pathLst>
          </a:custGeom>
          <a:ln w="9905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7381" y="1211833"/>
            <a:ext cx="8263636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95558" y="2731770"/>
            <a:ext cx="4264025" cy="294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96857" y="6895227"/>
            <a:ext cx="122554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image" Target="../media/image51.png"/><Relationship Id="rId16" Type="http://schemas.openxmlformats.org/officeDocument/2006/relationships/image" Target="../media/image52.png"/><Relationship Id="rId17" Type="http://schemas.openxmlformats.org/officeDocument/2006/relationships/image" Target="../media/image53.png"/><Relationship Id="rId18" Type="http://schemas.openxmlformats.org/officeDocument/2006/relationships/image" Target="../media/image5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9888" y="3990847"/>
            <a:ext cx="10737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5" b="1">
                <a:solidFill>
                  <a:srgbClr val="787869"/>
                </a:solidFill>
                <a:latin typeface="Arial"/>
                <a:cs typeface="Arial"/>
              </a:rPr>
              <a:t>Los</a:t>
            </a:r>
            <a:r>
              <a:rPr dirty="0" sz="1400" spc="-110" b="1">
                <a:solidFill>
                  <a:srgbClr val="787869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787869"/>
                </a:solidFill>
                <a:latin typeface="Arial"/>
                <a:cs typeface="Arial"/>
              </a:rPr>
              <a:t>Angeles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2866" y="3990847"/>
            <a:ext cx="107632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71145" indent="-258445">
              <a:lnSpc>
                <a:spcPct val="100000"/>
              </a:lnSpc>
              <a:spcBef>
                <a:spcPts val="95"/>
              </a:spcBef>
              <a:buChar char="•"/>
              <a:tabLst>
                <a:tab pos="271145" algn="l"/>
                <a:tab pos="271780" algn="l"/>
              </a:tabLst>
            </a:pPr>
            <a:r>
              <a:rPr dirty="0" sz="1400" spc="-5" b="1">
                <a:solidFill>
                  <a:srgbClr val="787869"/>
                </a:solidFill>
                <a:latin typeface="Arial"/>
                <a:cs typeface="Arial"/>
              </a:rPr>
              <a:t>New</a:t>
            </a:r>
            <a:r>
              <a:rPr dirty="0" sz="1400" spc="-100" b="1">
                <a:solidFill>
                  <a:srgbClr val="787869"/>
                </a:solidFill>
                <a:latin typeface="Arial"/>
                <a:cs typeface="Arial"/>
              </a:rPr>
              <a:t> </a:t>
            </a:r>
            <a:r>
              <a:rPr dirty="0" sz="1400" spc="-30" b="1">
                <a:solidFill>
                  <a:srgbClr val="787869"/>
                </a:solidFill>
                <a:latin typeface="Arial"/>
                <a:cs typeface="Arial"/>
              </a:rPr>
              <a:t>York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7939" y="4598161"/>
            <a:ext cx="7136130" cy="1757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5" i="1">
                <a:latin typeface="Arial"/>
                <a:cs typeface="Arial"/>
              </a:rPr>
              <a:t>The </a:t>
            </a:r>
            <a:r>
              <a:rPr dirty="0" sz="2000" spc="-10" i="1">
                <a:latin typeface="Arial"/>
                <a:cs typeface="Arial"/>
              </a:rPr>
              <a:t>Collective Wisdom </a:t>
            </a:r>
            <a:r>
              <a:rPr dirty="0" sz="2000" spc="-5" i="1">
                <a:latin typeface="Arial"/>
                <a:cs typeface="Arial"/>
              </a:rPr>
              <a:t>in Managing Public Pension</a:t>
            </a:r>
            <a:r>
              <a:rPr dirty="0" sz="2000" spc="70" i="1">
                <a:latin typeface="Arial"/>
                <a:cs typeface="Arial"/>
              </a:rPr>
              <a:t> </a:t>
            </a:r>
            <a:r>
              <a:rPr dirty="0" sz="2000" spc="-5" i="1">
                <a:latin typeface="Arial"/>
                <a:cs typeface="Arial"/>
              </a:rPr>
              <a:t>Assets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600" spc="-5">
                <a:solidFill>
                  <a:srgbClr val="898989"/>
                </a:solidFill>
                <a:latin typeface="Arial"/>
                <a:cs typeface="Arial"/>
              </a:rPr>
              <a:t>Stephen </a:t>
            </a:r>
            <a:r>
              <a:rPr dirty="0" sz="1600">
                <a:solidFill>
                  <a:srgbClr val="898989"/>
                </a:solidFill>
                <a:latin typeface="Arial"/>
                <a:cs typeface="Arial"/>
              </a:rPr>
              <a:t>L </a:t>
            </a:r>
            <a:r>
              <a:rPr dirty="0" sz="1600" spc="-5">
                <a:solidFill>
                  <a:srgbClr val="898989"/>
                </a:solidFill>
                <a:latin typeface="Arial"/>
                <a:cs typeface="Arial"/>
              </a:rPr>
              <a:t>Nesbitt, CEO, </a:t>
            </a:r>
            <a:r>
              <a:rPr dirty="0" sz="1600" spc="-10">
                <a:solidFill>
                  <a:srgbClr val="898989"/>
                </a:solidFill>
                <a:latin typeface="Arial"/>
                <a:cs typeface="Arial"/>
              </a:rPr>
              <a:t>Cliffwater</a:t>
            </a:r>
            <a:r>
              <a:rPr dirty="0" sz="1600" spc="-5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898989"/>
                </a:solidFill>
                <a:latin typeface="Arial"/>
                <a:cs typeface="Arial"/>
              </a:rPr>
              <a:t>LLC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dirty="0" sz="1800" spc="-30">
                <a:solidFill>
                  <a:srgbClr val="898989"/>
                </a:solidFill>
                <a:latin typeface="Arial"/>
                <a:cs typeface="Arial"/>
              </a:rPr>
              <a:t>Testimony </a:t>
            </a:r>
            <a:r>
              <a:rPr dirty="0" sz="1800" spc="-5">
                <a:solidFill>
                  <a:srgbClr val="898989"/>
                </a:solidFill>
                <a:latin typeface="Arial"/>
                <a:cs typeface="Arial"/>
              </a:rPr>
              <a:t>before </a:t>
            </a:r>
            <a:r>
              <a:rPr dirty="0" sz="1800">
                <a:solidFill>
                  <a:srgbClr val="898989"/>
                </a:solidFill>
                <a:latin typeface="Arial"/>
                <a:cs typeface="Arial"/>
              </a:rPr>
              <a:t>the </a:t>
            </a:r>
            <a:r>
              <a:rPr dirty="0" sz="1800" spc="-5">
                <a:solidFill>
                  <a:srgbClr val="898989"/>
                </a:solidFill>
                <a:latin typeface="Arial"/>
                <a:cs typeface="Arial"/>
              </a:rPr>
              <a:t>Public Pension Management </a:t>
            </a:r>
            <a:r>
              <a:rPr dirty="0" sz="1800">
                <a:solidFill>
                  <a:srgbClr val="898989"/>
                </a:solidFill>
                <a:latin typeface="Arial"/>
                <a:cs typeface="Arial"/>
              </a:rPr>
              <a:t>&amp; </a:t>
            </a:r>
            <a:r>
              <a:rPr dirty="0" sz="1800" spc="-5">
                <a:solidFill>
                  <a:srgbClr val="898989"/>
                </a:solidFill>
                <a:latin typeface="Arial"/>
                <a:cs typeface="Arial"/>
              </a:rPr>
              <a:t>Asset </a:t>
            </a:r>
            <a:r>
              <a:rPr dirty="0" sz="1800">
                <a:solidFill>
                  <a:srgbClr val="898989"/>
                </a:solidFill>
                <a:latin typeface="Arial"/>
                <a:cs typeface="Arial"/>
              </a:rPr>
              <a:t>Investment  Review Commission</a:t>
            </a:r>
            <a:r>
              <a:rPr dirty="0" sz="1800" spc="-35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898989"/>
                </a:solidFill>
                <a:latin typeface="Arial"/>
                <a:cs typeface="Arial"/>
              </a:rPr>
              <a:t>(PPMAIRC)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800">
                <a:solidFill>
                  <a:srgbClr val="898989"/>
                </a:solidFill>
                <a:latin typeface="Arial"/>
                <a:cs typeface="Arial"/>
              </a:rPr>
              <a:t>October </a:t>
            </a:r>
            <a:r>
              <a:rPr dirty="0" sz="1800" spc="-5">
                <a:solidFill>
                  <a:srgbClr val="898989"/>
                </a:solidFill>
                <a:latin typeface="Arial"/>
                <a:cs typeface="Arial"/>
              </a:rPr>
              <a:t>25,</a:t>
            </a:r>
            <a:r>
              <a:rPr dirty="0" sz="1800" spc="-15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898989"/>
                </a:solidFill>
                <a:latin typeface="Arial"/>
                <a:cs typeface="Arial"/>
              </a:rPr>
              <a:t>2018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1234693"/>
            <a:ext cx="7068820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The </a:t>
            </a:r>
            <a:r>
              <a:rPr dirty="0" u="heavy">
                <a:uFill>
                  <a:solidFill>
                    <a:srgbClr val="000000"/>
                  </a:solidFill>
                </a:uFill>
              </a:rPr>
              <a:t>Inconvenient </a:t>
            </a:r>
            <a:r>
              <a:rPr dirty="0" u="heavy" spc="-25">
                <a:uFill>
                  <a:solidFill>
                    <a:srgbClr val="000000"/>
                  </a:solidFill>
                </a:uFill>
              </a:rPr>
              <a:t>Truth</a:t>
            </a:r>
            <a:r>
              <a:rPr dirty="0" spc="-25"/>
              <a:t> </a:t>
            </a:r>
            <a:r>
              <a:rPr dirty="0"/>
              <a:t>in Public</a:t>
            </a:r>
            <a:r>
              <a:rPr dirty="0" spc="-130"/>
              <a:t> </a:t>
            </a:r>
            <a:r>
              <a:rPr dirty="0"/>
              <a:t>Pensions</a:t>
            </a:r>
          </a:p>
        </p:txBody>
      </p:sp>
      <p:sp>
        <p:nvSpPr>
          <p:cNvPr id="3" name="object 3"/>
          <p:cNvSpPr/>
          <p:nvPr/>
        </p:nvSpPr>
        <p:spPr>
          <a:xfrm>
            <a:off x="1738122" y="6258305"/>
            <a:ext cx="4931410" cy="0"/>
          </a:xfrm>
          <a:custGeom>
            <a:avLst/>
            <a:gdLst/>
            <a:ahLst/>
            <a:cxnLst/>
            <a:rect l="l" t="t" r="r" b="b"/>
            <a:pathLst>
              <a:path w="4931409" h="0">
                <a:moveTo>
                  <a:pt x="0" y="0"/>
                </a:moveTo>
                <a:lnTo>
                  <a:pt x="4930902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38122" y="5183123"/>
            <a:ext cx="6514465" cy="0"/>
          </a:xfrm>
          <a:custGeom>
            <a:avLst/>
            <a:gdLst/>
            <a:ahLst/>
            <a:cxnLst/>
            <a:rect l="l" t="t" r="r" b="b"/>
            <a:pathLst>
              <a:path w="6514465" h="0">
                <a:moveTo>
                  <a:pt x="0" y="0"/>
                </a:moveTo>
                <a:lnTo>
                  <a:pt x="6514338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38122" y="4645914"/>
            <a:ext cx="5248910" cy="0"/>
          </a:xfrm>
          <a:custGeom>
            <a:avLst/>
            <a:gdLst/>
            <a:ahLst/>
            <a:cxnLst/>
            <a:rect l="l" t="t" r="r" b="b"/>
            <a:pathLst>
              <a:path w="5248909" h="0">
                <a:moveTo>
                  <a:pt x="0" y="0"/>
                </a:moveTo>
                <a:lnTo>
                  <a:pt x="5248656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94832" y="4108703"/>
            <a:ext cx="2357755" cy="0"/>
          </a:xfrm>
          <a:custGeom>
            <a:avLst/>
            <a:gdLst/>
            <a:ahLst/>
            <a:cxnLst/>
            <a:rect l="l" t="t" r="r" b="b"/>
            <a:pathLst>
              <a:path w="2357754" h="0">
                <a:moveTo>
                  <a:pt x="0" y="0"/>
                </a:moveTo>
                <a:lnTo>
                  <a:pt x="2357628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8122" y="4108703"/>
            <a:ext cx="2979420" cy="0"/>
          </a:xfrm>
          <a:custGeom>
            <a:avLst/>
            <a:gdLst/>
            <a:ahLst/>
            <a:cxnLst/>
            <a:rect l="l" t="t" r="r" b="b"/>
            <a:pathLst>
              <a:path w="2979420" h="0">
                <a:moveTo>
                  <a:pt x="0" y="0"/>
                </a:moveTo>
                <a:lnTo>
                  <a:pt x="2979419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38122" y="3571494"/>
            <a:ext cx="6514465" cy="0"/>
          </a:xfrm>
          <a:custGeom>
            <a:avLst/>
            <a:gdLst/>
            <a:ahLst/>
            <a:cxnLst/>
            <a:rect l="l" t="t" r="r" b="b"/>
            <a:pathLst>
              <a:path w="6514465" h="0">
                <a:moveTo>
                  <a:pt x="0" y="0"/>
                </a:moveTo>
                <a:lnTo>
                  <a:pt x="6514338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38122" y="3034283"/>
            <a:ext cx="6514465" cy="0"/>
          </a:xfrm>
          <a:custGeom>
            <a:avLst/>
            <a:gdLst/>
            <a:ahLst/>
            <a:cxnLst/>
            <a:rect l="l" t="t" r="r" b="b"/>
            <a:pathLst>
              <a:path w="6514465" h="0">
                <a:moveTo>
                  <a:pt x="0" y="0"/>
                </a:moveTo>
                <a:lnTo>
                  <a:pt x="6514338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38122" y="2497073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5" h="0">
                <a:moveTo>
                  <a:pt x="0" y="0"/>
                </a:moveTo>
                <a:lnTo>
                  <a:pt x="471677" y="0"/>
                </a:lnTo>
              </a:path>
            </a:pathLst>
          </a:custGeom>
          <a:ln w="6108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38122" y="2497073"/>
            <a:ext cx="0" cy="3761740"/>
          </a:xfrm>
          <a:custGeom>
            <a:avLst/>
            <a:gdLst/>
            <a:ahLst/>
            <a:cxnLst/>
            <a:rect l="l" t="t" r="r" b="b"/>
            <a:pathLst>
              <a:path w="0" h="3761740">
                <a:moveTo>
                  <a:pt x="0" y="3761232"/>
                </a:moveTo>
                <a:lnTo>
                  <a:pt x="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07642" y="6258305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07642" y="5720334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07642" y="5183123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07642" y="4645914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07642" y="4108703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07642" y="3571494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07642" y="3034283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07642" y="2497073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38122" y="5720334"/>
            <a:ext cx="6514465" cy="0"/>
          </a:xfrm>
          <a:custGeom>
            <a:avLst/>
            <a:gdLst/>
            <a:ahLst/>
            <a:cxnLst/>
            <a:rect l="l" t="t" r="r" b="b"/>
            <a:pathLst>
              <a:path w="6514465" h="0">
                <a:moveTo>
                  <a:pt x="0" y="0"/>
                </a:moveTo>
                <a:lnTo>
                  <a:pt x="6514338" y="0"/>
                </a:lnTo>
              </a:path>
            </a:pathLst>
          </a:custGeom>
          <a:ln w="610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17954" y="2951988"/>
            <a:ext cx="6154420" cy="2765425"/>
          </a:xfrm>
          <a:custGeom>
            <a:avLst/>
            <a:gdLst/>
            <a:ahLst/>
            <a:cxnLst/>
            <a:rect l="l" t="t" r="r" b="b"/>
            <a:pathLst>
              <a:path w="6154420" h="2765425">
                <a:moveTo>
                  <a:pt x="0" y="2765298"/>
                </a:moveTo>
                <a:lnTo>
                  <a:pt x="359664" y="2679954"/>
                </a:lnTo>
                <a:lnTo>
                  <a:pt x="720090" y="2588514"/>
                </a:lnTo>
                <a:lnTo>
                  <a:pt x="1085850" y="2490978"/>
                </a:lnTo>
                <a:lnTo>
                  <a:pt x="1445514" y="2381250"/>
                </a:lnTo>
                <a:lnTo>
                  <a:pt x="1805177" y="2264664"/>
                </a:lnTo>
                <a:lnTo>
                  <a:pt x="2171700" y="2142744"/>
                </a:lnTo>
                <a:lnTo>
                  <a:pt x="2531364" y="2008632"/>
                </a:lnTo>
                <a:lnTo>
                  <a:pt x="2891028" y="1862328"/>
                </a:lnTo>
                <a:lnTo>
                  <a:pt x="3256788" y="1709166"/>
                </a:lnTo>
                <a:lnTo>
                  <a:pt x="3617214" y="1538478"/>
                </a:lnTo>
                <a:lnTo>
                  <a:pt x="3976878" y="1361694"/>
                </a:lnTo>
                <a:lnTo>
                  <a:pt x="4342638" y="1171956"/>
                </a:lnTo>
                <a:lnTo>
                  <a:pt x="4702302" y="970788"/>
                </a:lnTo>
                <a:lnTo>
                  <a:pt x="5068824" y="750570"/>
                </a:lnTo>
                <a:lnTo>
                  <a:pt x="5428488" y="518922"/>
                </a:lnTo>
                <a:lnTo>
                  <a:pt x="5788152" y="268224"/>
                </a:lnTo>
                <a:lnTo>
                  <a:pt x="6153912" y="0"/>
                </a:lnTo>
              </a:path>
            </a:pathLst>
          </a:custGeom>
          <a:ln w="24396">
            <a:solidFill>
              <a:srgbClr val="7692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17954" y="4044696"/>
            <a:ext cx="6154420" cy="1801495"/>
          </a:xfrm>
          <a:custGeom>
            <a:avLst/>
            <a:gdLst/>
            <a:ahLst/>
            <a:cxnLst/>
            <a:rect l="l" t="t" r="r" b="b"/>
            <a:pathLst>
              <a:path w="6154420" h="1801495">
                <a:moveTo>
                  <a:pt x="0" y="1672589"/>
                </a:moveTo>
                <a:lnTo>
                  <a:pt x="359664" y="1740408"/>
                </a:lnTo>
                <a:lnTo>
                  <a:pt x="720090" y="1801367"/>
                </a:lnTo>
                <a:lnTo>
                  <a:pt x="1085850" y="1758695"/>
                </a:lnTo>
                <a:lnTo>
                  <a:pt x="1445514" y="1605533"/>
                </a:lnTo>
                <a:lnTo>
                  <a:pt x="1805177" y="1483613"/>
                </a:lnTo>
                <a:lnTo>
                  <a:pt x="2171700" y="1343405"/>
                </a:lnTo>
                <a:lnTo>
                  <a:pt x="2531364" y="1080515"/>
                </a:lnTo>
                <a:lnTo>
                  <a:pt x="2891028" y="1147571"/>
                </a:lnTo>
                <a:lnTo>
                  <a:pt x="3256788" y="1477517"/>
                </a:lnTo>
                <a:lnTo>
                  <a:pt x="3617214" y="1306829"/>
                </a:lnTo>
                <a:lnTo>
                  <a:pt x="3976878" y="995171"/>
                </a:lnTo>
                <a:lnTo>
                  <a:pt x="4342638" y="970787"/>
                </a:lnTo>
                <a:lnTo>
                  <a:pt x="4702302" y="751331"/>
                </a:lnTo>
                <a:lnTo>
                  <a:pt x="5068824" y="415289"/>
                </a:lnTo>
                <a:lnTo>
                  <a:pt x="5428488" y="329945"/>
                </a:lnTo>
                <a:lnTo>
                  <a:pt x="5788152" y="305561"/>
                </a:lnTo>
                <a:lnTo>
                  <a:pt x="6153912" y="0"/>
                </a:lnTo>
              </a:path>
            </a:pathLst>
          </a:custGeom>
          <a:ln w="24396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77617" y="5742432"/>
            <a:ext cx="5794375" cy="287020"/>
          </a:xfrm>
          <a:custGeom>
            <a:avLst/>
            <a:gdLst/>
            <a:ahLst/>
            <a:cxnLst/>
            <a:rect l="l" t="t" r="r" b="b"/>
            <a:pathLst>
              <a:path w="5794375" h="287020">
                <a:moveTo>
                  <a:pt x="0" y="0"/>
                </a:moveTo>
                <a:lnTo>
                  <a:pt x="360426" y="60959"/>
                </a:lnTo>
                <a:lnTo>
                  <a:pt x="726186" y="91439"/>
                </a:lnTo>
                <a:lnTo>
                  <a:pt x="1085850" y="103631"/>
                </a:lnTo>
                <a:lnTo>
                  <a:pt x="1445514" y="134111"/>
                </a:lnTo>
                <a:lnTo>
                  <a:pt x="1812036" y="140207"/>
                </a:lnTo>
                <a:lnTo>
                  <a:pt x="2171700" y="121919"/>
                </a:lnTo>
                <a:lnTo>
                  <a:pt x="2531364" y="134111"/>
                </a:lnTo>
                <a:lnTo>
                  <a:pt x="2897124" y="219455"/>
                </a:lnTo>
                <a:lnTo>
                  <a:pt x="3257550" y="231647"/>
                </a:lnTo>
                <a:lnTo>
                  <a:pt x="3617214" y="237743"/>
                </a:lnTo>
                <a:lnTo>
                  <a:pt x="3982974" y="256031"/>
                </a:lnTo>
                <a:lnTo>
                  <a:pt x="4342638" y="268223"/>
                </a:lnTo>
                <a:lnTo>
                  <a:pt x="4709160" y="256031"/>
                </a:lnTo>
                <a:lnTo>
                  <a:pt x="5068824" y="262127"/>
                </a:lnTo>
                <a:lnTo>
                  <a:pt x="5428488" y="286511"/>
                </a:lnTo>
                <a:lnTo>
                  <a:pt x="5794248" y="286511"/>
                </a:lnTo>
              </a:path>
            </a:pathLst>
          </a:custGeom>
          <a:ln w="2439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8094218" y="2856825"/>
            <a:ext cx="321945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$3</a:t>
            </a:r>
            <a:r>
              <a:rPr dirty="0" sz="900" spc="-15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5</a:t>
            </a:r>
            <a:r>
              <a:rPr dirty="0" sz="900" spc="5">
                <a:solidFill>
                  <a:srgbClr val="3F3F3F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23179" y="3961715"/>
            <a:ext cx="321945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$2</a:t>
            </a:r>
            <a:r>
              <a:rPr dirty="0" sz="900" spc="-15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5</a:t>
            </a:r>
            <a:r>
              <a:rPr dirty="0" sz="900" spc="5">
                <a:solidFill>
                  <a:srgbClr val="3F3F3F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1102" y="6176123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50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51102" y="5639678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1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51102" y="5103233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1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50</a:t>
            </a:r>
            <a:endParaRPr sz="7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51102" y="4566788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2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51102" y="4030343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2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50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51102" y="3493899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3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51102" y="2957454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3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50</a:t>
            </a:r>
            <a:endParaRPr sz="7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51102" y="2420248"/>
            <a:ext cx="214629" cy="1428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750" spc="20">
                <a:latin typeface="Arial"/>
                <a:cs typeface="Arial"/>
              </a:rPr>
              <a:t>4</a:t>
            </a:r>
            <a:r>
              <a:rPr dirty="0" sz="750" spc="-20">
                <a:latin typeface="Arial"/>
                <a:cs typeface="Arial"/>
              </a:rPr>
              <a:t>.</a:t>
            </a:r>
            <a:r>
              <a:rPr dirty="0" sz="750" spc="10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908810" y="5799582"/>
            <a:ext cx="214883" cy="127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70760" y="5799582"/>
            <a:ext cx="209550" cy="128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632710" y="5799582"/>
            <a:ext cx="217169" cy="131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94660" y="5799582"/>
            <a:ext cx="214121" cy="128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56609" y="5799582"/>
            <a:ext cx="213360" cy="1287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718559" y="5799582"/>
            <a:ext cx="219456" cy="1280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80509" y="5799582"/>
            <a:ext cx="216408" cy="1280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42459" y="5799582"/>
            <a:ext cx="221742" cy="1234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804409" y="5799582"/>
            <a:ext cx="215646" cy="1280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66359" y="5799582"/>
            <a:ext cx="215646" cy="1272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28309" y="5799582"/>
            <a:ext cx="214884" cy="12725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890259" y="5799582"/>
            <a:ext cx="209550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52209" y="5799582"/>
            <a:ext cx="217170" cy="1318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613397" y="5799582"/>
            <a:ext cx="214883" cy="1280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975347" y="5799582"/>
            <a:ext cx="214122" cy="12877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337297" y="5799582"/>
            <a:ext cx="220217" cy="1280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99247" y="5799582"/>
            <a:ext cx="217170" cy="12801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061197" y="5799582"/>
            <a:ext cx="222503" cy="1234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081011" y="3624698"/>
            <a:ext cx="154940" cy="1873250"/>
          </a:xfrm>
          <a:prstGeom prst="rect">
            <a:avLst/>
          </a:prstGeom>
        </p:spPr>
        <p:txBody>
          <a:bodyPr wrap="square" lIns="0" tIns="31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900" spc="10">
                <a:latin typeface="Arial"/>
                <a:cs typeface="Arial"/>
              </a:rPr>
              <a:t>Index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Values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(June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30,</a:t>
            </a:r>
            <a:r>
              <a:rPr dirty="0" sz="900" spc="-75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2000</a:t>
            </a:r>
            <a:r>
              <a:rPr dirty="0" sz="900" spc="-8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=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1.00)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929632" y="6259916"/>
            <a:ext cx="47498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585858"/>
                </a:solidFill>
                <a:latin typeface="Arial"/>
                <a:cs typeface="Arial"/>
              </a:rPr>
              <a:t>June</a:t>
            </a:r>
            <a:r>
              <a:rPr dirty="0" sz="900" spc="-5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900" spc="25">
                <a:solidFill>
                  <a:srgbClr val="585858"/>
                </a:solidFill>
                <a:latin typeface="Arial"/>
                <a:cs typeface="Arial"/>
              </a:rPr>
              <a:t>30,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717541" y="3635502"/>
            <a:ext cx="1177290" cy="616585"/>
          </a:xfrm>
          <a:custGeom>
            <a:avLst/>
            <a:gdLst/>
            <a:ahLst/>
            <a:cxnLst/>
            <a:rect l="l" t="t" r="r" b="b"/>
            <a:pathLst>
              <a:path w="1177289" h="616585">
                <a:moveTo>
                  <a:pt x="0" y="0"/>
                </a:moveTo>
                <a:lnTo>
                  <a:pt x="0" y="616458"/>
                </a:lnTo>
                <a:lnTo>
                  <a:pt x="1177289" y="616458"/>
                </a:lnTo>
                <a:lnTo>
                  <a:pt x="117728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658355" y="3652335"/>
            <a:ext cx="1311910" cy="332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238125"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latin typeface="Arial"/>
                <a:cs typeface="Arial"/>
              </a:rPr>
              <a:t>State Pension  </a:t>
            </a:r>
            <a:r>
              <a:rPr dirty="0" sz="1000">
                <a:latin typeface="Arial"/>
                <a:cs typeface="Arial"/>
              </a:rPr>
              <a:t>Actuarial </a:t>
            </a:r>
            <a:r>
              <a:rPr dirty="0" sz="1000" spc="5">
                <a:latin typeface="Arial"/>
                <a:cs typeface="Arial"/>
              </a:rPr>
              <a:t>Interest</a:t>
            </a:r>
            <a:r>
              <a:rPr dirty="0" sz="1000" spc="20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Rate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6" name="object 56"/>
          <p:cNvSpPr txBox="1"/>
          <p:nvPr/>
        </p:nvSpPr>
        <p:spPr>
          <a:xfrm>
            <a:off x="5079744" y="3951811"/>
            <a:ext cx="470534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5" b="1">
                <a:latin typeface="Arial"/>
                <a:cs typeface="Arial"/>
              </a:rPr>
              <a:t>=7.79%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85510" y="4524825"/>
            <a:ext cx="1280160" cy="478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15570">
              <a:lnSpc>
                <a:spcPct val="100000"/>
              </a:lnSpc>
              <a:spcBef>
                <a:spcPts val="110"/>
              </a:spcBef>
              <a:tabLst>
                <a:tab pos="1266825" algn="l"/>
              </a:tabLst>
            </a:pPr>
            <a:r>
              <a:rPr dirty="0" sz="1000" spc="5">
                <a:latin typeface="Arial"/>
                <a:cs typeface="Arial"/>
              </a:rPr>
              <a:t>State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Pension </a:t>
            </a:r>
            <a:r>
              <a:rPr dirty="0" sz="1000">
                <a:latin typeface="Arial"/>
                <a:cs typeface="Arial"/>
              </a:rPr>
              <a:t>   </a:t>
            </a:r>
            <a:r>
              <a:rPr dirty="0" sz="1000" spc="-130"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	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Investment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Return</a:t>
            </a:r>
            <a:endParaRPr sz="1000">
              <a:latin typeface="Arial"/>
              <a:cs typeface="Arial"/>
            </a:endParaRPr>
          </a:p>
          <a:p>
            <a:pPr marL="316865">
              <a:lnSpc>
                <a:spcPts val="1150"/>
              </a:lnSpc>
            </a:pPr>
            <a:r>
              <a:rPr dirty="0" sz="1000" spc="5" b="1">
                <a:latin typeface="Arial"/>
                <a:cs typeface="Arial"/>
              </a:rPr>
              <a:t>=5.69%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34781" y="5949001"/>
            <a:ext cx="378460" cy="317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3335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0</a:t>
            </a:r>
            <a:r>
              <a:rPr dirty="0" sz="900" spc="-15">
                <a:solidFill>
                  <a:srgbClr val="3F3F3F"/>
                </a:solidFill>
                <a:latin typeface="Arial"/>
                <a:cs typeface="Arial"/>
              </a:rPr>
              <a:t>.</a:t>
            </a:r>
            <a:r>
              <a:rPr dirty="0" sz="900" spc="25">
                <a:solidFill>
                  <a:srgbClr val="3F3F3F"/>
                </a:solidFill>
                <a:latin typeface="Arial"/>
                <a:cs typeface="Arial"/>
              </a:rPr>
              <a:t>71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7170" algn="l"/>
              </a:tabLst>
            </a:pPr>
            <a:r>
              <a:rPr dirty="0" u="sng" sz="1000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000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46645" y="6086925"/>
            <a:ext cx="836930" cy="4787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latin typeface="Arial"/>
                <a:cs typeface="Arial"/>
              </a:rPr>
              <a:t>State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10">
                <a:latin typeface="Arial"/>
                <a:cs typeface="Arial"/>
              </a:rPr>
              <a:t>Pension  </a:t>
            </a:r>
            <a:r>
              <a:rPr dirty="0" sz="1000" spc="-15">
                <a:latin typeface="Arial"/>
                <a:cs typeface="Arial"/>
              </a:rPr>
              <a:t>Funding</a:t>
            </a:r>
            <a:r>
              <a:rPr dirty="0" sz="1000" spc="105">
                <a:latin typeface="Arial"/>
                <a:cs typeface="Arial"/>
              </a:rPr>
              <a:t> </a:t>
            </a:r>
            <a:r>
              <a:rPr dirty="0" sz="1000" spc="5">
                <a:latin typeface="Arial"/>
                <a:cs typeface="Arial"/>
              </a:rPr>
              <a:t>Ratio</a:t>
            </a:r>
            <a:endParaRPr sz="1000">
              <a:latin typeface="Arial"/>
              <a:cs typeface="Arial"/>
            </a:endParaRPr>
          </a:p>
          <a:p>
            <a:pPr algn="ctr" marL="10160">
              <a:lnSpc>
                <a:spcPts val="1160"/>
              </a:lnSpc>
            </a:pPr>
            <a:r>
              <a:rPr dirty="0" sz="1000" spc="5" b="1">
                <a:latin typeface="Arial"/>
                <a:cs typeface="Arial"/>
              </a:rPr>
              <a:t>=71%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80236" y="6453465"/>
            <a:ext cx="3514090" cy="1651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10">
                <a:latin typeface="Arial"/>
                <a:cs typeface="Arial"/>
              </a:rPr>
              <a:t>Source:</a:t>
            </a:r>
            <a:r>
              <a:rPr dirty="0" sz="900" spc="-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State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Retirement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System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CAFRs,</a:t>
            </a:r>
            <a:r>
              <a:rPr dirty="0" sz="900" spc="-1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Cliffwater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20">
                <a:latin typeface="Arial"/>
                <a:cs typeface="Arial"/>
              </a:rPr>
              <a:t>LLC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calculations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88539" y="2084323"/>
            <a:ext cx="5995670" cy="514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Pension Performance, Actuarial </a:t>
            </a:r>
            <a:r>
              <a:rPr dirty="0" sz="1800" spc="-5">
                <a:latin typeface="Arial"/>
                <a:cs typeface="Arial"/>
              </a:rPr>
              <a:t>Rates, </a:t>
            </a:r>
            <a:r>
              <a:rPr dirty="0" sz="1800">
                <a:latin typeface="Arial"/>
                <a:cs typeface="Arial"/>
              </a:rPr>
              <a:t>and Funding</a:t>
            </a:r>
            <a:r>
              <a:rPr dirty="0" sz="1800" spc="-2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Ratios</a:t>
            </a:r>
            <a:endParaRPr sz="1800">
              <a:latin typeface="Arial"/>
              <a:cs typeface="Arial"/>
            </a:endParaRPr>
          </a:p>
          <a:p>
            <a:pPr algn="ctr" marL="57150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latin typeface="Arial"/>
                <a:cs typeface="Arial"/>
              </a:rPr>
              <a:t>17 Fiscal </a:t>
            </a:r>
            <a:r>
              <a:rPr dirty="0" sz="1400" spc="-30">
                <a:latin typeface="Arial"/>
                <a:cs typeface="Arial"/>
              </a:rPr>
              <a:t>Years </a:t>
            </a:r>
            <a:r>
              <a:rPr dirty="0" sz="1400" spc="-5">
                <a:latin typeface="Arial"/>
                <a:cs typeface="Arial"/>
              </a:rPr>
              <a:t>ending June 30,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1234693"/>
            <a:ext cx="291401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 Asset</a:t>
            </a:r>
            <a:r>
              <a:rPr dirty="0" spc="-409"/>
              <a:t> </a:t>
            </a:r>
            <a:r>
              <a:rPr dirty="0"/>
              <a:t>Allocation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93139" y="2008122"/>
            <a:ext cx="7372984" cy="460565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400" spc="-5" i="1">
                <a:latin typeface="Arial"/>
                <a:cs typeface="Arial"/>
              </a:rPr>
              <a:t>Best</a:t>
            </a:r>
            <a:r>
              <a:rPr dirty="0" sz="2400" spc="-15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practices</a:t>
            </a:r>
            <a:endParaRPr sz="2400">
              <a:latin typeface="Arial"/>
              <a:cs typeface="Arial"/>
            </a:endParaRPr>
          </a:p>
          <a:p>
            <a:pPr marL="525145" indent="-228600">
              <a:lnSpc>
                <a:spcPct val="100000"/>
              </a:lnSpc>
              <a:spcBef>
                <a:spcPts val="535"/>
              </a:spcBef>
              <a:buChar char="•"/>
              <a:tabLst>
                <a:tab pos="525145" algn="l"/>
                <a:tab pos="52578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Set long-term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target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asset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class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weights;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resist</a:t>
            </a:r>
            <a:r>
              <a:rPr dirty="0" sz="220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change</a:t>
            </a:r>
            <a:endParaRPr sz="2200">
              <a:latin typeface="Arial"/>
              <a:cs typeface="Arial"/>
            </a:endParaRPr>
          </a:p>
          <a:p>
            <a:pPr marL="525145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525145" algn="l"/>
                <a:tab pos="525780" algn="l"/>
              </a:tabLst>
            </a:pPr>
            <a:r>
              <a:rPr dirty="0" sz="2200" spc="-20">
                <a:solidFill>
                  <a:srgbClr val="7E7E7E"/>
                </a:solidFill>
                <a:latin typeface="Arial"/>
                <a:cs typeface="Arial"/>
              </a:rPr>
              <a:t>Diversify, diversify,</a:t>
            </a:r>
            <a:r>
              <a:rPr dirty="0" sz="220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diversify</a:t>
            </a:r>
            <a:endParaRPr sz="2200">
              <a:latin typeface="Arial"/>
              <a:cs typeface="Arial"/>
            </a:endParaRPr>
          </a:p>
          <a:p>
            <a:pPr marL="525145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525145" algn="l"/>
                <a:tab pos="525780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Don’t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market-time,</a:t>
            </a:r>
            <a:r>
              <a:rPr dirty="0" sz="22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rebalance</a:t>
            </a:r>
            <a:endParaRPr sz="2200">
              <a:latin typeface="Arial"/>
              <a:cs typeface="Arial"/>
            </a:endParaRPr>
          </a:p>
          <a:p>
            <a:pPr marL="525145" indent="-228600">
              <a:lnSpc>
                <a:spcPct val="100000"/>
              </a:lnSpc>
              <a:spcBef>
                <a:spcPts val="525"/>
              </a:spcBef>
              <a:buChar char="•"/>
              <a:tabLst>
                <a:tab pos="525145" algn="l"/>
                <a:tab pos="525780" algn="l"/>
              </a:tabLst>
            </a:pP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Revisit every 3-5</a:t>
            </a:r>
            <a:r>
              <a:rPr dirty="0" sz="220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years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sz="2400" i="1">
                <a:latin typeface="Arial"/>
                <a:cs typeface="Arial"/>
              </a:rPr>
              <a:t>Industry </a:t>
            </a:r>
            <a:r>
              <a:rPr dirty="0" sz="2400" spc="-5" i="1"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  <a:p>
            <a:pPr marL="529590" indent="-233045">
              <a:lnSpc>
                <a:spcPct val="100000"/>
              </a:lnSpc>
              <a:spcBef>
                <a:spcPts val="535"/>
              </a:spcBef>
              <a:buChar char="•"/>
              <a:tabLst>
                <a:tab pos="529590" algn="l"/>
                <a:tab pos="530225" algn="l"/>
              </a:tabLst>
            </a:pP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Most public pensions “cluster”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with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similar</a:t>
            </a:r>
            <a:r>
              <a:rPr dirty="0" sz="2200" spc="-6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allocations</a:t>
            </a:r>
            <a:endParaRPr sz="2200">
              <a:latin typeface="Arial"/>
              <a:cs typeface="Arial"/>
            </a:endParaRPr>
          </a:p>
          <a:p>
            <a:pPr marL="529590" indent="-233045">
              <a:lnSpc>
                <a:spcPct val="100000"/>
              </a:lnSpc>
              <a:spcBef>
                <a:spcPts val="525"/>
              </a:spcBef>
              <a:buChar char="•"/>
              <a:tabLst>
                <a:tab pos="529590" algn="l"/>
                <a:tab pos="530225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General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consensus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on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methodology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and</a:t>
            </a:r>
            <a:r>
              <a:rPr dirty="0" sz="220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assumptions</a:t>
            </a:r>
            <a:endParaRPr sz="2200">
              <a:latin typeface="Arial"/>
              <a:cs typeface="Arial"/>
            </a:endParaRPr>
          </a:p>
          <a:p>
            <a:pPr marL="529590" indent="-233045">
              <a:lnSpc>
                <a:spcPct val="100000"/>
              </a:lnSpc>
              <a:spcBef>
                <a:spcPts val="530"/>
              </a:spcBef>
              <a:buChar char="•"/>
              <a:tabLst>
                <a:tab pos="529590" algn="l"/>
                <a:tab pos="530225" algn="l"/>
              </a:tabLst>
            </a:pP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A few “allocators”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drive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the</a:t>
            </a:r>
            <a:r>
              <a:rPr dirty="0" sz="2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process</a:t>
            </a:r>
            <a:endParaRPr sz="2200">
              <a:latin typeface="Arial"/>
              <a:cs typeface="Arial"/>
            </a:endParaRPr>
          </a:p>
          <a:p>
            <a:pPr marL="529590" indent="-233045">
              <a:lnSpc>
                <a:spcPct val="100000"/>
              </a:lnSpc>
              <a:spcBef>
                <a:spcPts val="530"/>
              </a:spcBef>
              <a:buChar char="•"/>
              <a:tabLst>
                <a:tab pos="529590" algn="l"/>
                <a:tab pos="530225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Liabilities</a:t>
            </a:r>
            <a:r>
              <a:rPr dirty="0" sz="220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ignored</a:t>
            </a:r>
            <a:endParaRPr sz="2200">
              <a:latin typeface="Arial"/>
              <a:cs typeface="Arial"/>
            </a:endParaRPr>
          </a:p>
          <a:p>
            <a:pPr marL="529590" indent="-233045">
              <a:lnSpc>
                <a:spcPct val="100000"/>
              </a:lnSpc>
              <a:spcBef>
                <a:spcPts val="525"/>
              </a:spcBef>
              <a:buChar char="•"/>
              <a:tabLst>
                <a:tab pos="529590" algn="l"/>
                <a:tab pos="530225" algn="l"/>
              </a:tabLst>
            </a:pP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Different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risk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levels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across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DC,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public </a:t>
            </a:r>
            <a:r>
              <a:rPr dirty="0" sz="2200" spc="-5">
                <a:solidFill>
                  <a:srgbClr val="7E7E7E"/>
                </a:solidFill>
                <a:latin typeface="Arial"/>
                <a:cs typeface="Arial"/>
              </a:rPr>
              <a:t>DB,</a:t>
            </a:r>
            <a:r>
              <a:rPr dirty="0" sz="2200" spc="-8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7E7E7E"/>
                </a:solidFill>
                <a:latin typeface="Arial"/>
                <a:cs typeface="Arial"/>
              </a:rPr>
              <a:t>endowments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1211833"/>
            <a:ext cx="8113395" cy="4527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3. </a:t>
            </a:r>
            <a:r>
              <a:rPr dirty="0"/>
              <a:t>State Pension </a:t>
            </a:r>
            <a:r>
              <a:rPr dirty="0" spc="-5"/>
              <a:t>Return </a:t>
            </a:r>
            <a:r>
              <a:rPr dirty="0"/>
              <a:t>&amp; </a:t>
            </a:r>
            <a:r>
              <a:rPr dirty="0" spc="-5"/>
              <a:t>Risk, </a:t>
            </a:r>
            <a:r>
              <a:rPr dirty="0"/>
              <a:t>FY2001 to</a:t>
            </a:r>
            <a:r>
              <a:rPr dirty="0" spc="-80"/>
              <a:t> </a:t>
            </a:r>
            <a:r>
              <a:rPr dirty="0"/>
              <a:t>FY2017</a:t>
            </a:r>
          </a:p>
        </p:txBody>
      </p:sp>
      <p:sp>
        <p:nvSpPr>
          <p:cNvPr id="3" name="object 3"/>
          <p:cNvSpPr/>
          <p:nvPr/>
        </p:nvSpPr>
        <p:spPr>
          <a:xfrm>
            <a:off x="1661922" y="2160270"/>
            <a:ext cx="0" cy="3956685"/>
          </a:xfrm>
          <a:custGeom>
            <a:avLst/>
            <a:gdLst/>
            <a:ahLst/>
            <a:cxnLst/>
            <a:rect l="l" t="t" r="r" b="b"/>
            <a:pathLst>
              <a:path w="0" h="3956685">
                <a:moveTo>
                  <a:pt x="0" y="3956304"/>
                </a:moveTo>
                <a:lnTo>
                  <a:pt x="0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33727" y="6116573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33727" y="572109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33727" y="5321046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33727" y="4926329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33727" y="453085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33727" y="413613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33727" y="3740658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33727" y="3345941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33727" y="2950464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33727" y="2554985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33727" y="2160270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 h="0">
                <a:moveTo>
                  <a:pt x="0" y="0"/>
                </a:moveTo>
                <a:lnTo>
                  <a:pt x="28194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61922" y="6116573"/>
            <a:ext cx="6851650" cy="0"/>
          </a:xfrm>
          <a:custGeom>
            <a:avLst/>
            <a:gdLst/>
            <a:ahLst/>
            <a:cxnLst/>
            <a:rect l="l" t="t" r="r" b="b"/>
            <a:pathLst>
              <a:path w="6851650" h="0">
                <a:moveTo>
                  <a:pt x="0" y="0"/>
                </a:moveTo>
                <a:lnTo>
                  <a:pt x="6851142" y="0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61922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16123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75659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30623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84826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44361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798564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653528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513064" y="611657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2"/>
                </a:lnTo>
              </a:path>
            </a:pathLst>
          </a:custGeom>
          <a:ln w="4648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945379" y="377647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49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49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45379" y="377647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49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49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12803" y="3532594"/>
            <a:ext cx="807796" cy="45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42253" y="4743450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218" y="11251"/>
                </a:lnTo>
                <a:lnTo>
                  <a:pt x="31432" y="5429"/>
                </a:lnTo>
                <a:lnTo>
                  <a:pt x="25646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646" y="35861"/>
                </a:lnTo>
                <a:lnTo>
                  <a:pt x="31432" y="31813"/>
                </a:lnTo>
                <a:lnTo>
                  <a:pt x="35218" y="25765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42253" y="4743450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218" y="25765"/>
                </a:lnTo>
                <a:lnTo>
                  <a:pt x="31432" y="31813"/>
                </a:lnTo>
                <a:lnTo>
                  <a:pt x="25646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646" y="1464"/>
                </a:lnTo>
                <a:lnTo>
                  <a:pt x="31432" y="5429"/>
                </a:lnTo>
                <a:lnTo>
                  <a:pt x="35218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35217" y="3990594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11251"/>
                </a:lnTo>
                <a:lnTo>
                  <a:pt x="31146" y="5429"/>
                </a:lnTo>
                <a:lnTo>
                  <a:pt x="25324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324" y="35861"/>
                </a:lnTo>
                <a:lnTo>
                  <a:pt x="31146" y="31813"/>
                </a:lnTo>
                <a:lnTo>
                  <a:pt x="35111" y="25765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35217" y="3990594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25765"/>
                </a:lnTo>
                <a:lnTo>
                  <a:pt x="31146" y="31813"/>
                </a:lnTo>
                <a:lnTo>
                  <a:pt x="25324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324" y="1464"/>
                </a:lnTo>
                <a:lnTo>
                  <a:pt x="31146" y="5429"/>
                </a:lnTo>
                <a:lnTo>
                  <a:pt x="35111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34861" y="3842003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10929"/>
                </a:lnTo>
                <a:lnTo>
                  <a:pt x="31813" y="5143"/>
                </a:lnTo>
                <a:lnTo>
                  <a:pt x="25765" y="1357"/>
                </a:lnTo>
                <a:lnTo>
                  <a:pt x="18287" y="0"/>
                </a:lnTo>
                <a:lnTo>
                  <a:pt x="11251" y="1357"/>
                </a:lnTo>
                <a:lnTo>
                  <a:pt x="5429" y="5143"/>
                </a:lnTo>
                <a:lnTo>
                  <a:pt x="1464" y="10929"/>
                </a:lnTo>
                <a:lnTo>
                  <a:pt x="0" y="18287"/>
                </a:lnTo>
                <a:lnTo>
                  <a:pt x="1464" y="25324"/>
                </a:lnTo>
                <a:lnTo>
                  <a:pt x="5429" y="31146"/>
                </a:lnTo>
                <a:lnTo>
                  <a:pt x="11251" y="35111"/>
                </a:lnTo>
                <a:lnTo>
                  <a:pt x="18287" y="36575"/>
                </a:lnTo>
                <a:lnTo>
                  <a:pt x="25765" y="35111"/>
                </a:lnTo>
                <a:lnTo>
                  <a:pt x="31813" y="31146"/>
                </a:lnTo>
                <a:lnTo>
                  <a:pt x="35861" y="25324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34861" y="3842003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25324"/>
                </a:lnTo>
                <a:lnTo>
                  <a:pt x="31813" y="31146"/>
                </a:lnTo>
                <a:lnTo>
                  <a:pt x="25765" y="35111"/>
                </a:lnTo>
                <a:lnTo>
                  <a:pt x="18287" y="36575"/>
                </a:lnTo>
                <a:lnTo>
                  <a:pt x="11251" y="35111"/>
                </a:lnTo>
                <a:lnTo>
                  <a:pt x="5429" y="31146"/>
                </a:lnTo>
                <a:lnTo>
                  <a:pt x="1464" y="25324"/>
                </a:lnTo>
                <a:lnTo>
                  <a:pt x="0" y="18287"/>
                </a:lnTo>
                <a:lnTo>
                  <a:pt x="1464" y="10929"/>
                </a:lnTo>
                <a:lnTo>
                  <a:pt x="5429" y="5143"/>
                </a:lnTo>
                <a:lnTo>
                  <a:pt x="11251" y="1357"/>
                </a:lnTo>
                <a:lnTo>
                  <a:pt x="18287" y="0"/>
                </a:lnTo>
                <a:lnTo>
                  <a:pt x="25765" y="1357"/>
                </a:lnTo>
                <a:lnTo>
                  <a:pt x="31813" y="5143"/>
                </a:lnTo>
                <a:lnTo>
                  <a:pt x="35861" y="10929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69358" y="4027932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11251"/>
                </a:lnTo>
                <a:lnTo>
                  <a:pt x="31146" y="5429"/>
                </a:lnTo>
                <a:lnTo>
                  <a:pt x="25324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324"/>
                </a:lnTo>
                <a:lnTo>
                  <a:pt x="5429" y="31146"/>
                </a:lnTo>
                <a:lnTo>
                  <a:pt x="11251" y="35111"/>
                </a:lnTo>
                <a:lnTo>
                  <a:pt x="18287" y="36575"/>
                </a:lnTo>
                <a:lnTo>
                  <a:pt x="25324" y="35111"/>
                </a:lnTo>
                <a:lnTo>
                  <a:pt x="31146" y="31146"/>
                </a:lnTo>
                <a:lnTo>
                  <a:pt x="35111" y="25324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69358" y="4027932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25324"/>
                </a:lnTo>
                <a:lnTo>
                  <a:pt x="31146" y="31146"/>
                </a:lnTo>
                <a:lnTo>
                  <a:pt x="25324" y="35111"/>
                </a:lnTo>
                <a:lnTo>
                  <a:pt x="18287" y="36575"/>
                </a:lnTo>
                <a:lnTo>
                  <a:pt x="11251" y="35111"/>
                </a:lnTo>
                <a:lnTo>
                  <a:pt x="5429" y="31146"/>
                </a:lnTo>
                <a:lnTo>
                  <a:pt x="1464" y="25324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324" y="1464"/>
                </a:lnTo>
                <a:lnTo>
                  <a:pt x="31146" y="5429"/>
                </a:lnTo>
                <a:lnTo>
                  <a:pt x="35111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34484" y="3911346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11251"/>
                </a:lnTo>
                <a:lnTo>
                  <a:pt x="31813" y="5429"/>
                </a:lnTo>
                <a:lnTo>
                  <a:pt x="25765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765" y="35861"/>
                </a:lnTo>
                <a:lnTo>
                  <a:pt x="31813" y="31813"/>
                </a:lnTo>
                <a:lnTo>
                  <a:pt x="35861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34484" y="3911346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25765"/>
                </a:lnTo>
                <a:lnTo>
                  <a:pt x="31813" y="31813"/>
                </a:lnTo>
                <a:lnTo>
                  <a:pt x="25765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765" y="1464"/>
                </a:lnTo>
                <a:lnTo>
                  <a:pt x="31813" y="5429"/>
                </a:lnTo>
                <a:lnTo>
                  <a:pt x="35861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25340" y="3906773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218" y="11251"/>
                </a:lnTo>
                <a:lnTo>
                  <a:pt x="31432" y="5429"/>
                </a:lnTo>
                <a:lnTo>
                  <a:pt x="25646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646" y="35861"/>
                </a:lnTo>
                <a:lnTo>
                  <a:pt x="31432" y="31813"/>
                </a:lnTo>
                <a:lnTo>
                  <a:pt x="35218" y="25765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25340" y="3906773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218" y="25765"/>
                </a:lnTo>
                <a:lnTo>
                  <a:pt x="31432" y="31813"/>
                </a:lnTo>
                <a:lnTo>
                  <a:pt x="25646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646" y="1464"/>
                </a:lnTo>
                <a:lnTo>
                  <a:pt x="31432" y="5429"/>
                </a:lnTo>
                <a:lnTo>
                  <a:pt x="35218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23559" y="4167378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324"/>
                </a:lnTo>
                <a:lnTo>
                  <a:pt x="5524" y="31146"/>
                </a:lnTo>
                <a:lnTo>
                  <a:pt x="11572" y="35111"/>
                </a:lnTo>
                <a:lnTo>
                  <a:pt x="19049" y="36575"/>
                </a:lnTo>
                <a:lnTo>
                  <a:pt x="26086" y="35111"/>
                </a:lnTo>
                <a:lnTo>
                  <a:pt x="31908" y="31146"/>
                </a:lnTo>
                <a:lnTo>
                  <a:pt x="35873" y="25324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623559" y="4167378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25324"/>
                </a:lnTo>
                <a:lnTo>
                  <a:pt x="31908" y="31146"/>
                </a:lnTo>
                <a:lnTo>
                  <a:pt x="26086" y="35111"/>
                </a:lnTo>
                <a:lnTo>
                  <a:pt x="19049" y="36575"/>
                </a:lnTo>
                <a:lnTo>
                  <a:pt x="11572" y="35111"/>
                </a:lnTo>
                <a:lnTo>
                  <a:pt x="5524" y="31146"/>
                </a:lnTo>
                <a:lnTo>
                  <a:pt x="1476" y="25324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75326" y="42504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11572"/>
                </a:lnTo>
                <a:lnTo>
                  <a:pt x="31813" y="5524"/>
                </a:lnTo>
                <a:lnTo>
                  <a:pt x="25765" y="1476"/>
                </a:lnTo>
                <a:lnTo>
                  <a:pt x="18287" y="0"/>
                </a:lnTo>
                <a:lnTo>
                  <a:pt x="11251" y="1476"/>
                </a:lnTo>
                <a:lnTo>
                  <a:pt x="5429" y="5524"/>
                </a:lnTo>
                <a:lnTo>
                  <a:pt x="1464" y="11572"/>
                </a:lnTo>
                <a:lnTo>
                  <a:pt x="0" y="19050"/>
                </a:lnTo>
                <a:lnTo>
                  <a:pt x="1464" y="26086"/>
                </a:lnTo>
                <a:lnTo>
                  <a:pt x="5429" y="31908"/>
                </a:lnTo>
                <a:lnTo>
                  <a:pt x="11251" y="35873"/>
                </a:lnTo>
                <a:lnTo>
                  <a:pt x="18287" y="37338"/>
                </a:lnTo>
                <a:lnTo>
                  <a:pt x="25765" y="35873"/>
                </a:lnTo>
                <a:lnTo>
                  <a:pt x="31813" y="31908"/>
                </a:lnTo>
                <a:lnTo>
                  <a:pt x="35861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75326" y="42504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26086"/>
                </a:lnTo>
                <a:lnTo>
                  <a:pt x="31813" y="31908"/>
                </a:lnTo>
                <a:lnTo>
                  <a:pt x="25765" y="35873"/>
                </a:lnTo>
                <a:lnTo>
                  <a:pt x="18287" y="37338"/>
                </a:lnTo>
                <a:lnTo>
                  <a:pt x="11251" y="35873"/>
                </a:lnTo>
                <a:lnTo>
                  <a:pt x="5429" y="31908"/>
                </a:lnTo>
                <a:lnTo>
                  <a:pt x="1464" y="26086"/>
                </a:lnTo>
                <a:lnTo>
                  <a:pt x="0" y="19050"/>
                </a:lnTo>
                <a:lnTo>
                  <a:pt x="1464" y="11572"/>
                </a:lnTo>
                <a:lnTo>
                  <a:pt x="5429" y="5524"/>
                </a:lnTo>
                <a:lnTo>
                  <a:pt x="11251" y="1476"/>
                </a:lnTo>
                <a:lnTo>
                  <a:pt x="18287" y="0"/>
                </a:lnTo>
                <a:lnTo>
                  <a:pt x="25765" y="1476"/>
                </a:lnTo>
                <a:lnTo>
                  <a:pt x="31813" y="5524"/>
                </a:lnTo>
                <a:lnTo>
                  <a:pt x="35861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24984" y="364617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11572"/>
                </a:lnTo>
                <a:lnTo>
                  <a:pt x="31813" y="5524"/>
                </a:lnTo>
                <a:lnTo>
                  <a:pt x="25765" y="1476"/>
                </a:lnTo>
                <a:lnTo>
                  <a:pt x="18287" y="0"/>
                </a:lnTo>
                <a:lnTo>
                  <a:pt x="11251" y="1476"/>
                </a:lnTo>
                <a:lnTo>
                  <a:pt x="5429" y="5524"/>
                </a:lnTo>
                <a:lnTo>
                  <a:pt x="1464" y="11572"/>
                </a:lnTo>
                <a:lnTo>
                  <a:pt x="0" y="19050"/>
                </a:lnTo>
                <a:lnTo>
                  <a:pt x="1464" y="26086"/>
                </a:lnTo>
                <a:lnTo>
                  <a:pt x="5429" y="31908"/>
                </a:lnTo>
                <a:lnTo>
                  <a:pt x="11251" y="35873"/>
                </a:lnTo>
                <a:lnTo>
                  <a:pt x="18287" y="37338"/>
                </a:lnTo>
                <a:lnTo>
                  <a:pt x="25765" y="35873"/>
                </a:lnTo>
                <a:lnTo>
                  <a:pt x="31813" y="31908"/>
                </a:lnTo>
                <a:lnTo>
                  <a:pt x="35861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824984" y="364617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26086"/>
                </a:lnTo>
                <a:lnTo>
                  <a:pt x="31813" y="31908"/>
                </a:lnTo>
                <a:lnTo>
                  <a:pt x="25765" y="35873"/>
                </a:lnTo>
                <a:lnTo>
                  <a:pt x="18287" y="37338"/>
                </a:lnTo>
                <a:lnTo>
                  <a:pt x="11251" y="35873"/>
                </a:lnTo>
                <a:lnTo>
                  <a:pt x="5429" y="31908"/>
                </a:lnTo>
                <a:lnTo>
                  <a:pt x="1464" y="26086"/>
                </a:lnTo>
                <a:lnTo>
                  <a:pt x="0" y="19050"/>
                </a:lnTo>
                <a:lnTo>
                  <a:pt x="1464" y="11572"/>
                </a:lnTo>
                <a:lnTo>
                  <a:pt x="5429" y="5524"/>
                </a:lnTo>
                <a:lnTo>
                  <a:pt x="11251" y="1476"/>
                </a:lnTo>
                <a:lnTo>
                  <a:pt x="18287" y="0"/>
                </a:lnTo>
                <a:lnTo>
                  <a:pt x="25765" y="1476"/>
                </a:lnTo>
                <a:lnTo>
                  <a:pt x="31813" y="5524"/>
                </a:lnTo>
                <a:lnTo>
                  <a:pt x="35861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006340" y="398145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10929"/>
                </a:lnTo>
                <a:lnTo>
                  <a:pt x="31146" y="5143"/>
                </a:lnTo>
                <a:lnTo>
                  <a:pt x="25324" y="1357"/>
                </a:lnTo>
                <a:lnTo>
                  <a:pt x="18287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7"/>
                </a:lnTo>
                <a:lnTo>
                  <a:pt x="1357" y="25324"/>
                </a:lnTo>
                <a:lnTo>
                  <a:pt x="5143" y="31146"/>
                </a:lnTo>
                <a:lnTo>
                  <a:pt x="10929" y="35111"/>
                </a:lnTo>
                <a:lnTo>
                  <a:pt x="18287" y="36575"/>
                </a:lnTo>
                <a:lnTo>
                  <a:pt x="25324" y="35111"/>
                </a:lnTo>
                <a:lnTo>
                  <a:pt x="31146" y="31146"/>
                </a:lnTo>
                <a:lnTo>
                  <a:pt x="35111" y="25324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006340" y="398145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25324"/>
                </a:lnTo>
                <a:lnTo>
                  <a:pt x="31146" y="31146"/>
                </a:lnTo>
                <a:lnTo>
                  <a:pt x="25324" y="35111"/>
                </a:lnTo>
                <a:lnTo>
                  <a:pt x="18287" y="36575"/>
                </a:lnTo>
                <a:lnTo>
                  <a:pt x="10929" y="35111"/>
                </a:lnTo>
                <a:lnTo>
                  <a:pt x="5143" y="31146"/>
                </a:lnTo>
                <a:lnTo>
                  <a:pt x="1357" y="25324"/>
                </a:lnTo>
                <a:lnTo>
                  <a:pt x="0" y="18287"/>
                </a:lnTo>
                <a:lnTo>
                  <a:pt x="1357" y="10929"/>
                </a:lnTo>
                <a:lnTo>
                  <a:pt x="5143" y="5143"/>
                </a:lnTo>
                <a:lnTo>
                  <a:pt x="10929" y="1357"/>
                </a:lnTo>
                <a:lnTo>
                  <a:pt x="18287" y="0"/>
                </a:lnTo>
                <a:lnTo>
                  <a:pt x="25324" y="1357"/>
                </a:lnTo>
                <a:lnTo>
                  <a:pt x="31146" y="5143"/>
                </a:lnTo>
                <a:lnTo>
                  <a:pt x="35111" y="10929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56988" y="3795521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10929"/>
                </a:lnTo>
                <a:lnTo>
                  <a:pt x="31908" y="5143"/>
                </a:lnTo>
                <a:lnTo>
                  <a:pt x="26086" y="1357"/>
                </a:lnTo>
                <a:lnTo>
                  <a:pt x="19049" y="0"/>
                </a:lnTo>
                <a:lnTo>
                  <a:pt x="11572" y="1357"/>
                </a:lnTo>
                <a:lnTo>
                  <a:pt x="5524" y="5143"/>
                </a:lnTo>
                <a:lnTo>
                  <a:pt x="1476" y="10929"/>
                </a:lnTo>
                <a:lnTo>
                  <a:pt x="0" y="18287"/>
                </a:lnTo>
                <a:lnTo>
                  <a:pt x="1476" y="25324"/>
                </a:lnTo>
                <a:lnTo>
                  <a:pt x="5524" y="31146"/>
                </a:lnTo>
                <a:lnTo>
                  <a:pt x="11572" y="35111"/>
                </a:lnTo>
                <a:lnTo>
                  <a:pt x="19049" y="36575"/>
                </a:lnTo>
                <a:lnTo>
                  <a:pt x="26086" y="35111"/>
                </a:lnTo>
                <a:lnTo>
                  <a:pt x="31908" y="31146"/>
                </a:lnTo>
                <a:lnTo>
                  <a:pt x="35873" y="25324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56988" y="3795521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25324"/>
                </a:lnTo>
                <a:lnTo>
                  <a:pt x="31908" y="31146"/>
                </a:lnTo>
                <a:lnTo>
                  <a:pt x="26086" y="35111"/>
                </a:lnTo>
                <a:lnTo>
                  <a:pt x="19049" y="36575"/>
                </a:lnTo>
                <a:lnTo>
                  <a:pt x="11572" y="35111"/>
                </a:lnTo>
                <a:lnTo>
                  <a:pt x="5524" y="31146"/>
                </a:lnTo>
                <a:lnTo>
                  <a:pt x="1476" y="25324"/>
                </a:lnTo>
                <a:lnTo>
                  <a:pt x="0" y="18287"/>
                </a:lnTo>
                <a:lnTo>
                  <a:pt x="1476" y="10929"/>
                </a:lnTo>
                <a:lnTo>
                  <a:pt x="5524" y="5143"/>
                </a:lnTo>
                <a:lnTo>
                  <a:pt x="11572" y="1357"/>
                </a:lnTo>
                <a:lnTo>
                  <a:pt x="19049" y="0"/>
                </a:lnTo>
                <a:lnTo>
                  <a:pt x="26086" y="1357"/>
                </a:lnTo>
                <a:lnTo>
                  <a:pt x="31908" y="5143"/>
                </a:lnTo>
                <a:lnTo>
                  <a:pt x="35873" y="10929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75682" y="3749040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10929"/>
                </a:lnTo>
                <a:lnTo>
                  <a:pt x="31813" y="5143"/>
                </a:lnTo>
                <a:lnTo>
                  <a:pt x="25765" y="1357"/>
                </a:lnTo>
                <a:lnTo>
                  <a:pt x="18287" y="0"/>
                </a:lnTo>
                <a:lnTo>
                  <a:pt x="11251" y="1357"/>
                </a:lnTo>
                <a:lnTo>
                  <a:pt x="5429" y="5143"/>
                </a:lnTo>
                <a:lnTo>
                  <a:pt x="1464" y="10929"/>
                </a:lnTo>
                <a:lnTo>
                  <a:pt x="0" y="18287"/>
                </a:lnTo>
                <a:lnTo>
                  <a:pt x="1464" y="25324"/>
                </a:lnTo>
                <a:lnTo>
                  <a:pt x="5429" y="31146"/>
                </a:lnTo>
                <a:lnTo>
                  <a:pt x="11251" y="35111"/>
                </a:lnTo>
                <a:lnTo>
                  <a:pt x="18287" y="36575"/>
                </a:lnTo>
                <a:lnTo>
                  <a:pt x="25765" y="35111"/>
                </a:lnTo>
                <a:lnTo>
                  <a:pt x="31813" y="31146"/>
                </a:lnTo>
                <a:lnTo>
                  <a:pt x="35861" y="25324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075682" y="3749040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25324"/>
                </a:lnTo>
                <a:lnTo>
                  <a:pt x="31813" y="31146"/>
                </a:lnTo>
                <a:lnTo>
                  <a:pt x="25765" y="35111"/>
                </a:lnTo>
                <a:lnTo>
                  <a:pt x="18287" y="36575"/>
                </a:lnTo>
                <a:lnTo>
                  <a:pt x="11251" y="35111"/>
                </a:lnTo>
                <a:lnTo>
                  <a:pt x="5429" y="31146"/>
                </a:lnTo>
                <a:lnTo>
                  <a:pt x="1464" y="25324"/>
                </a:lnTo>
                <a:lnTo>
                  <a:pt x="0" y="18287"/>
                </a:lnTo>
                <a:lnTo>
                  <a:pt x="1464" y="10929"/>
                </a:lnTo>
                <a:lnTo>
                  <a:pt x="5429" y="5143"/>
                </a:lnTo>
                <a:lnTo>
                  <a:pt x="11251" y="1357"/>
                </a:lnTo>
                <a:lnTo>
                  <a:pt x="18287" y="0"/>
                </a:lnTo>
                <a:lnTo>
                  <a:pt x="25765" y="1357"/>
                </a:lnTo>
                <a:lnTo>
                  <a:pt x="31813" y="5143"/>
                </a:lnTo>
                <a:lnTo>
                  <a:pt x="35861" y="10929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62294" y="355320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49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49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62294" y="355320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49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49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414771" y="404622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11251"/>
                </a:lnTo>
                <a:lnTo>
                  <a:pt x="31813" y="5429"/>
                </a:lnTo>
                <a:lnTo>
                  <a:pt x="25765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765" y="35861"/>
                </a:lnTo>
                <a:lnTo>
                  <a:pt x="31813" y="31813"/>
                </a:lnTo>
                <a:lnTo>
                  <a:pt x="35861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14771" y="404622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25765"/>
                </a:lnTo>
                <a:lnTo>
                  <a:pt x="31813" y="31813"/>
                </a:lnTo>
                <a:lnTo>
                  <a:pt x="25765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765" y="1464"/>
                </a:lnTo>
                <a:lnTo>
                  <a:pt x="31813" y="5429"/>
                </a:lnTo>
                <a:lnTo>
                  <a:pt x="35861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479541" y="427405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765"/>
                </a:lnTo>
                <a:lnTo>
                  <a:pt x="5524" y="31813"/>
                </a:lnTo>
                <a:lnTo>
                  <a:pt x="11572" y="35861"/>
                </a:lnTo>
                <a:lnTo>
                  <a:pt x="19049" y="37337"/>
                </a:lnTo>
                <a:lnTo>
                  <a:pt x="26086" y="35861"/>
                </a:lnTo>
                <a:lnTo>
                  <a:pt x="31908" y="31813"/>
                </a:lnTo>
                <a:lnTo>
                  <a:pt x="35873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479541" y="427405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25765"/>
                </a:lnTo>
                <a:lnTo>
                  <a:pt x="31908" y="31813"/>
                </a:lnTo>
                <a:lnTo>
                  <a:pt x="26086" y="35861"/>
                </a:lnTo>
                <a:lnTo>
                  <a:pt x="19049" y="37337"/>
                </a:lnTo>
                <a:lnTo>
                  <a:pt x="11572" y="35861"/>
                </a:lnTo>
                <a:lnTo>
                  <a:pt x="5524" y="31813"/>
                </a:lnTo>
                <a:lnTo>
                  <a:pt x="1476" y="25765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470397" y="361873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11251"/>
                </a:lnTo>
                <a:lnTo>
                  <a:pt x="31813" y="5429"/>
                </a:lnTo>
                <a:lnTo>
                  <a:pt x="25765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765" y="35861"/>
                </a:lnTo>
                <a:lnTo>
                  <a:pt x="31813" y="31813"/>
                </a:lnTo>
                <a:lnTo>
                  <a:pt x="35861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470397" y="361873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25765"/>
                </a:lnTo>
                <a:lnTo>
                  <a:pt x="31813" y="31813"/>
                </a:lnTo>
                <a:lnTo>
                  <a:pt x="25765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765" y="1464"/>
                </a:lnTo>
                <a:lnTo>
                  <a:pt x="31813" y="5429"/>
                </a:lnTo>
                <a:lnTo>
                  <a:pt x="35861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648200" y="3660647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646"/>
                </a:lnTo>
                <a:lnTo>
                  <a:pt x="5524" y="31432"/>
                </a:lnTo>
                <a:lnTo>
                  <a:pt x="11572" y="35218"/>
                </a:lnTo>
                <a:lnTo>
                  <a:pt x="19049" y="36575"/>
                </a:lnTo>
                <a:lnTo>
                  <a:pt x="26086" y="35218"/>
                </a:lnTo>
                <a:lnTo>
                  <a:pt x="31908" y="31432"/>
                </a:lnTo>
                <a:lnTo>
                  <a:pt x="35873" y="25646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648200" y="3660647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25646"/>
                </a:lnTo>
                <a:lnTo>
                  <a:pt x="31908" y="31432"/>
                </a:lnTo>
                <a:lnTo>
                  <a:pt x="26086" y="35218"/>
                </a:lnTo>
                <a:lnTo>
                  <a:pt x="19049" y="36575"/>
                </a:lnTo>
                <a:lnTo>
                  <a:pt x="11572" y="35218"/>
                </a:lnTo>
                <a:lnTo>
                  <a:pt x="5524" y="31432"/>
                </a:lnTo>
                <a:lnTo>
                  <a:pt x="1476" y="25646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205984" y="4088129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11251"/>
                </a:lnTo>
                <a:lnTo>
                  <a:pt x="31146" y="5429"/>
                </a:lnTo>
                <a:lnTo>
                  <a:pt x="25324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324" y="35861"/>
                </a:lnTo>
                <a:lnTo>
                  <a:pt x="31146" y="31813"/>
                </a:lnTo>
                <a:lnTo>
                  <a:pt x="35111" y="25765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205984" y="4088129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25765"/>
                </a:lnTo>
                <a:lnTo>
                  <a:pt x="31146" y="31813"/>
                </a:lnTo>
                <a:lnTo>
                  <a:pt x="25324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324" y="1464"/>
                </a:lnTo>
                <a:lnTo>
                  <a:pt x="31146" y="5429"/>
                </a:lnTo>
                <a:lnTo>
                  <a:pt x="35111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420361" y="3883152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49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49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420361" y="3883152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49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49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557009" y="406450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4">
                <a:moveTo>
                  <a:pt x="37338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50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50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8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557009" y="406450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5" h="37464">
                <a:moveTo>
                  <a:pt x="37338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50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50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8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767578" y="40599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49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49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767578" y="40599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49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49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52059" y="376732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765"/>
                </a:lnTo>
                <a:lnTo>
                  <a:pt x="5524" y="31813"/>
                </a:lnTo>
                <a:lnTo>
                  <a:pt x="11572" y="35861"/>
                </a:lnTo>
                <a:lnTo>
                  <a:pt x="19049" y="37337"/>
                </a:lnTo>
                <a:lnTo>
                  <a:pt x="26086" y="35861"/>
                </a:lnTo>
                <a:lnTo>
                  <a:pt x="31908" y="31813"/>
                </a:lnTo>
                <a:lnTo>
                  <a:pt x="35873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052059" y="3767328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25765"/>
                </a:lnTo>
                <a:lnTo>
                  <a:pt x="31908" y="31813"/>
                </a:lnTo>
                <a:lnTo>
                  <a:pt x="26086" y="35861"/>
                </a:lnTo>
                <a:lnTo>
                  <a:pt x="19049" y="37337"/>
                </a:lnTo>
                <a:lnTo>
                  <a:pt x="11572" y="35861"/>
                </a:lnTo>
                <a:lnTo>
                  <a:pt x="5524" y="31813"/>
                </a:lnTo>
                <a:lnTo>
                  <a:pt x="1476" y="25765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786628" y="324231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10929"/>
                </a:lnTo>
                <a:lnTo>
                  <a:pt x="31146" y="5143"/>
                </a:lnTo>
                <a:lnTo>
                  <a:pt x="25324" y="1357"/>
                </a:lnTo>
                <a:lnTo>
                  <a:pt x="18287" y="0"/>
                </a:lnTo>
                <a:lnTo>
                  <a:pt x="10929" y="1357"/>
                </a:lnTo>
                <a:lnTo>
                  <a:pt x="5143" y="5143"/>
                </a:lnTo>
                <a:lnTo>
                  <a:pt x="1357" y="10929"/>
                </a:lnTo>
                <a:lnTo>
                  <a:pt x="0" y="18287"/>
                </a:lnTo>
                <a:lnTo>
                  <a:pt x="1357" y="25324"/>
                </a:lnTo>
                <a:lnTo>
                  <a:pt x="5143" y="31146"/>
                </a:lnTo>
                <a:lnTo>
                  <a:pt x="10929" y="35111"/>
                </a:lnTo>
                <a:lnTo>
                  <a:pt x="18287" y="36575"/>
                </a:lnTo>
                <a:lnTo>
                  <a:pt x="25324" y="35111"/>
                </a:lnTo>
                <a:lnTo>
                  <a:pt x="31146" y="31146"/>
                </a:lnTo>
                <a:lnTo>
                  <a:pt x="35111" y="25324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786628" y="3242310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111" y="25324"/>
                </a:lnTo>
                <a:lnTo>
                  <a:pt x="31146" y="31146"/>
                </a:lnTo>
                <a:lnTo>
                  <a:pt x="25324" y="35111"/>
                </a:lnTo>
                <a:lnTo>
                  <a:pt x="18287" y="36575"/>
                </a:lnTo>
                <a:lnTo>
                  <a:pt x="10929" y="35111"/>
                </a:lnTo>
                <a:lnTo>
                  <a:pt x="5143" y="31146"/>
                </a:lnTo>
                <a:lnTo>
                  <a:pt x="1357" y="25324"/>
                </a:lnTo>
                <a:lnTo>
                  <a:pt x="0" y="18287"/>
                </a:lnTo>
                <a:lnTo>
                  <a:pt x="1357" y="10929"/>
                </a:lnTo>
                <a:lnTo>
                  <a:pt x="5143" y="5143"/>
                </a:lnTo>
                <a:lnTo>
                  <a:pt x="10929" y="1357"/>
                </a:lnTo>
                <a:lnTo>
                  <a:pt x="18287" y="0"/>
                </a:lnTo>
                <a:lnTo>
                  <a:pt x="25324" y="1357"/>
                </a:lnTo>
                <a:lnTo>
                  <a:pt x="31146" y="5143"/>
                </a:lnTo>
                <a:lnTo>
                  <a:pt x="35111" y="10929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102096" y="3888485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10929"/>
                </a:lnTo>
                <a:lnTo>
                  <a:pt x="31813" y="5143"/>
                </a:lnTo>
                <a:lnTo>
                  <a:pt x="25765" y="1357"/>
                </a:lnTo>
                <a:lnTo>
                  <a:pt x="18287" y="0"/>
                </a:lnTo>
                <a:lnTo>
                  <a:pt x="11251" y="1357"/>
                </a:lnTo>
                <a:lnTo>
                  <a:pt x="5429" y="5143"/>
                </a:lnTo>
                <a:lnTo>
                  <a:pt x="1464" y="10929"/>
                </a:lnTo>
                <a:lnTo>
                  <a:pt x="0" y="18287"/>
                </a:lnTo>
                <a:lnTo>
                  <a:pt x="1464" y="25324"/>
                </a:lnTo>
                <a:lnTo>
                  <a:pt x="5429" y="31146"/>
                </a:lnTo>
                <a:lnTo>
                  <a:pt x="11251" y="35111"/>
                </a:lnTo>
                <a:lnTo>
                  <a:pt x="18287" y="36575"/>
                </a:lnTo>
                <a:lnTo>
                  <a:pt x="25765" y="35111"/>
                </a:lnTo>
                <a:lnTo>
                  <a:pt x="31813" y="31146"/>
                </a:lnTo>
                <a:lnTo>
                  <a:pt x="35861" y="25324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102096" y="3888485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61" y="25324"/>
                </a:lnTo>
                <a:lnTo>
                  <a:pt x="31813" y="31146"/>
                </a:lnTo>
                <a:lnTo>
                  <a:pt x="25765" y="35111"/>
                </a:lnTo>
                <a:lnTo>
                  <a:pt x="18287" y="36575"/>
                </a:lnTo>
                <a:lnTo>
                  <a:pt x="11251" y="35111"/>
                </a:lnTo>
                <a:lnTo>
                  <a:pt x="5429" y="31146"/>
                </a:lnTo>
                <a:lnTo>
                  <a:pt x="1464" y="25324"/>
                </a:lnTo>
                <a:lnTo>
                  <a:pt x="0" y="18287"/>
                </a:lnTo>
                <a:lnTo>
                  <a:pt x="1464" y="10929"/>
                </a:lnTo>
                <a:lnTo>
                  <a:pt x="5429" y="5143"/>
                </a:lnTo>
                <a:lnTo>
                  <a:pt x="11251" y="1357"/>
                </a:lnTo>
                <a:lnTo>
                  <a:pt x="18287" y="0"/>
                </a:lnTo>
                <a:lnTo>
                  <a:pt x="25765" y="1357"/>
                </a:lnTo>
                <a:lnTo>
                  <a:pt x="31813" y="5143"/>
                </a:lnTo>
                <a:lnTo>
                  <a:pt x="35861" y="10929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679185" y="4078985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646"/>
                </a:lnTo>
                <a:lnTo>
                  <a:pt x="5524" y="31432"/>
                </a:lnTo>
                <a:lnTo>
                  <a:pt x="11572" y="35218"/>
                </a:lnTo>
                <a:lnTo>
                  <a:pt x="19049" y="36575"/>
                </a:lnTo>
                <a:lnTo>
                  <a:pt x="26086" y="35218"/>
                </a:lnTo>
                <a:lnTo>
                  <a:pt x="31908" y="31432"/>
                </a:lnTo>
                <a:lnTo>
                  <a:pt x="35873" y="25646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679185" y="4078985"/>
            <a:ext cx="37465" cy="36830"/>
          </a:xfrm>
          <a:custGeom>
            <a:avLst/>
            <a:gdLst/>
            <a:ahLst/>
            <a:cxnLst/>
            <a:rect l="l" t="t" r="r" b="b"/>
            <a:pathLst>
              <a:path w="37464" h="36829">
                <a:moveTo>
                  <a:pt x="37337" y="18287"/>
                </a:moveTo>
                <a:lnTo>
                  <a:pt x="35873" y="25646"/>
                </a:lnTo>
                <a:lnTo>
                  <a:pt x="31908" y="31432"/>
                </a:lnTo>
                <a:lnTo>
                  <a:pt x="26086" y="35218"/>
                </a:lnTo>
                <a:lnTo>
                  <a:pt x="19049" y="36575"/>
                </a:lnTo>
                <a:lnTo>
                  <a:pt x="11572" y="35218"/>
                </a:lnTo>
                <a:lnTo>
                  <a:pt x="5524" y="31432"/>
                </a:lnTo>
                <a:lnTo>
                  <a:pt x="1476" y="25646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824984" y="4227576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11251"/>
                </a:lnTo>
                <a:lnTo>
                  <a:pt x="31813" y="5429"/>
                </a:lnTo>
                <a:lnTo>
                  <a:pt x="25765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765" y="35861"/>
                </a:lnTo>
                <a:lnTo>
                  <a:pt x="31813" y="31813"/>
                </a:lnTo>
                <a:lnTo>
                  <a:pt x="35861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824984" y="4227576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25765"/>
                </a:lnTo>
                <a:lnTo>
                  <a:pt x="31813" y="31813"/>
                </a:lnTo>
                <a:lnTo>
                  <a:pt x="25765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765" y="1464"/>
                </a:lnTo>
                <a:lnTo>
                  <a:pt x="31813" y="5429"/>
                </a:lnTo>
                <a:lnTo>
                  <a:pt x="35861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120384" y="32979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11251"/>
                </a:lnTo>
                <a:lnTo>
                  <a:pt x="31908" y="5429"/>
                </a:lnTo>
                <a:lnTo>
                  <a:pt x="26086" y="1464"/>
                </a:lnTo>
                <a:lnTo>
                  <a:pt x="19049" y="0"/>
                </a:lnTo>
                <a:lnTo>
                  <a:pt x="11572" y="1464"/>
                </a:lnTo>
                <a:lnTo>
                  <a:pt x="5524" y="5429"/>
                </a:lnTo>
                <a:lnTo>
                  <a:pt x="1476" y="11251"/>
                </a:lnTo>
                <a:lnTo>
                  <a:pt x="0" y="18287"/>
                </a:lnTo>
                <a:lnTo>
                  <a:pt x="1476" y="25765"/>
                </a:lnTo>
                <a:lnTo>
                  <a:pt x="5524" y="31813"/>
                </a:lnTo>
                <a:lnTo>
                  <a:pt x="11572" y="35861"/>
                </a:lnTo>
                <a:lnTo>
                  <a:pt x="19049" y="37337"/>
                </a:lnTo>
                <a:lnTo>
                  <a:pt x="26086" y="35861"/>
                </a:lnTo>
                <a:lnTo>
                  <a:pt x="31908" y="31813"/>
                </a:lnTo>
                <a:lnTo>
                  <a:pt x="35873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120384" y="329793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73" y="25765"/>
                </a:lnTo>
                <a:lnTo>
                  <a:pt x="31908" y="31813"/>
                </a:lnTo>
                <a:lnTo>
                  <a:pt x="26086" y="35861"/>
                </a:lnTo>
                <a:lnTo>
                  <a:pt x="19049" y="37337"/>
                </a:lnTo>
                <a:lnTo>
                  <a:pt x="11572" y="35861"/>
                </a:lnTo>
                <a:lnTo>
                  <a:pt x="5524" y="31813"/>
                </a:lnTo>
                <a:lnTo>
                  <a:pt x="1476" y="25765"/>
                </a:lnTo>
                <a:lnTo>
                  <a:pt x="0" y="18287"/>
                </a:lnTo>
                <a:lnTo>
                  <a:pt x="1476" y="11251"/>
                </a:lnTo>
                <a:lnTo>
                  <a:pt x="5524" y="5429"/>
                </a:lnTo>
                <a:lnTo>
                  <a:pt x="11572" y="1464"/>
                </a:lnTo>
                <a:lnTo>
                  <a:pt x="19049" y="0"/>
                </a:lnTo>
                <a:lnTo>
                  <a:pt x="26086" y="1464"/>
                </a:lnTo>
                <a:lnTo>
                  <a:pt x="31908" y="5429"/>
                </a:lnTo>
                <a:lnTo>
                  <a:pt x="35873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931664" y="337642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11572"/>
                </a:lnTo>
                <a:lnTo>
                  <a:pt x="31813" y="5524"/>
                </a:lnTo>
                <a:lnTo>
                  <a:pt x="25765" y="1476"/>
                </a:lnTo>
                <a:lnTo>
                  <a:pt x="18287" y="0"/>
                </a:lnTo>
                <a:lnTo>
                  <a:pt x="11251" y="1476"/>
                </a:lnTo>
                <a:lnTo>
                  <a:pt x="5429" y="5524"/>
                </a:lnTo>
                <a:lnTo>
                  <a:pt x="1464" y="11572"/>
                </a:lnTo>
                <a:lnTo>
                  <a:pt x="0" y="19050"/>
                </a:lnTo>
                <a:lnTo>
                  <a:pt x="1464" y="26086"/>
                </a:lnTo>
                <a:lnTo>
                  <a:pt x="5429" y="31908"/>
                </a:lnTo>
                <a:lnTo>
                  <a:pt x="11251" y="35873"/>
                </a:lnTo>
                <a:lnTo>
                  <a:pt x="18287" y="37338"/>
                </a:lnTo>
                <a:lnTo>
                  <a:pt x="25765" y="35873"/>
                </a:lnTo>
                <a:lnTo>
                  <a:pt x="31813" y="31908"/>
                </a:lnTo>
                <a:lnTo>
                  <a:pt x="35861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931664" y="3376421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61" y="26086"/>
                </a:lnTo>
                <a:lnTo>
                  <a:pt x="31813" y="31908"/>
                </a:lnTo>
                <a:lnTo>
                  <a:pt x="25765" y="35873"/>
                </a:lnTo>
                <a:lnTo>
                  <a:pt x="18287" y="37338"/>
                </a:lnTo>
                <a:lnTo>
                  <a:pt x="11251" y="35873"/>
                </a:lnTo>
                <a:lnTo>
                  <a:pt x="5429" y="31908"/>
                </a:lnTo>
                <a:lnTo>
                  <a:pt x="1464" y="26086"/>
                </a:lnTo>
                <a:lnTo>
                  <a:pt x="0" y="19050"/>
                </a:lnTo>
                <a:lnTo>
                  <a:pt x="1464" y="11572"/>
                </a:lnTo>
                <a:lnTo>
                  <a:pt x="5429" y="5524"/>
                </a:lnTo>
                <a:lnTo>
                  <a:pt x="11251" y="1476"/>
                </a:lnTo>
                <a:lnTo>
                  <a:pt x="18287" y="0"/>
                </a:lnTo>
                <a:lnTo>
                  <a:pt x="25765" y="1476"/>
                </a:lnTo>
                <a:lnTo>
                  <a:pt x="31813" y="5524"/>
                </a:lnTo>
                <a:lnTo>
                  <a:pt x="35861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81678" y="3860291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11251"/>
                </a:lnTo>
                <a:lnTo>
                  <a:pt x="31146" y="5429"/>
                </a:lnTo>
                <a:lnTo>
                  <a:pt x="25324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324" y="35861"/>
                </a:lnTo>
                <a:lnTo>
                  <a:pt x="31146" y="31813"/>
                </a:lnTo>
                <a:lnTo>
                  <a:pt x="35111" y="25765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281678" y="3860291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18287"/>
                </a:moveTo>
                <a:lnTo>
                  <a:pt x="35111" y="25765"/>
                </a:lnTo>
                <a:lnTo>
                  <a:pt x="31146" y="31813"/>
                </a:lnTo>
                <a:lnTo>
                  <a:pt x="25324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324" y="1464"/>
                </a:lnTo>
                <a:lnTo>
                  <a:pt x="31146" y="5429"/>
                </a:lnTo>
                <a:lnTo>
                  <a:pt x="35111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080253" y="3851147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11251"/>
                </a:lnTo>
                <a:lnTo>
                  <a:pt x="31813" y="5429"/>
                </a:lnTo>
                <a:lnTo>
                  <a:pt x="25765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765"/>
                </a:lnTo>
                <a:lnTo>
                  <a:pt x="5429" y="31813"/>
                </a:lnTo>
                <a:lnTo>
                  <a:pt x="11251" y="35861"/>
                </a:lnTo>
                <a:lnTo>
                  <a:pt x="18287" y="37337"/>
                </a:lnTo>
                <a:lnTo>
                  <a:pt x="25765" y="35861"/>
                </a:lnTo>
                <a:lnTo>
                  <a:pt x="31813" y="31813"/>
                </a:lnTo>
                <a:lnTo>
                  <a:pt x="35861" y="25765"/>
                </a:lnTo>
                <a:lnTo>
                  <a:pt x="37337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080253" y="3851147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8287"/>
                </a:moveTo>
                <a:lnTo>
                  <a:pt x="35861" y="25765"/>
                </a:lnTo>
                <a:lnTo>
                  <a:pt x="31813" y="31813"/>
                </a:lnTo>
                <a:lnTo>
                  <a:pt x="25765" y="35861"/>
                </a:lnTo>
                <a:lnTo>
                  <a:pt x="18287" y="37337"/>
                </a:lnTo>
                <a:lnTo>
                  <a:pt x="11251" y="35861"/>
                </a:lnTo>
                <a:lnTo>
                  <a:pt x="5429" y="31813"/>
                </a:lnTo>
                <a:lnTo>
                  <a:pt x="1464" y="25765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765" y="1464"/>
                </a:lnTo>
                <a:lnTo>
                  <a:pt x="31813" y="5429"/>
                </a:lnTo>
                <a:lnTo>
                  <a:pt x="35861" y="11251"/>
                </a:lnTo>
                <a:lnTo>
                  <a:pt x="37337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354573" y="407898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218" y="11251"/>
                </a:lnTo>
                <a:lnTo>
                  <a:pt x="31432" y="5429"/>
                </a:lnTo>
                <a:lnTo>
                  <a:pt x="25646" y="1464"/>
                </a:lnTo>
                <a:lnTo>
                  <a:pt x="18287" y="0"/>
                </a:lnTo>
                <a:lnTo>
                  <a:pt x="11251" y="1464"/>
                </a:lnTo>
                <a:lnTo>
                  <a:pt x="5429" y="5429"/>
                </a:lnTo>
                <a:lnTo>
                  <a:pt x="1464" y="11251"/>
                </a:lnTo>
                <a:lnTo>
                  <a:pt x="0" y="18287"/>
                </a:lnTo>
                <a:lnTo>
                  <a:pt x="1464" y="25646"/>
                </a:lnTo>
                <a:lnTo>
                  <a:pt x="5429" y="31432"/>
                </a:lnTo>
                <a:lnTo>
                  <a:pt x="11251" y="35218"/>
                </a:lnTo>
                <a:lnTo>
                  <a:pt x="18287" y="36575"/>
                </a:lnTo>
                <a:lnTo>
                  <a:pt x="25646" y="35218"/>
                </a:lnTo>
                <a:lnTo>
                  <a:pt x="31432" y="31432"/>
                </a:lnTo>
                <a:lnTo>
                  <a:pt x="35218" y="25646"/>
                </a:lnTo>
                <a:lnTo>
                  <a:pt x="36575" y="18287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354573" y="407898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36575" y="18287"/>
                </a:moveTo>
                <a:lnTo>
                  <a:pt x="35218" y="25646"/>
                </a:lnTo>
                <a:lnTo>
                  <a:pt x="31432" y="31432"/>
                </a:lnTo>
                <a:lnTo>
                  <a:pt x="25646" y="35218"/>
                </a:lnTo>
                <a:lnTo>
                  <a:pt x="18287" y="36575"/>
                </a:lnTo>
                <a:lnTo>
                  <a:pt x="11251" y="35218"/>
                </a:lnTo>
                <a:lnTo>
                  <a:pt x="5429" y="31432"/>
                </a:lnTo>
                <a:lnTo>
                  <a:pt x="1464" y="25646"/>
                </a:lnTo>
                <a:lnTo>
                  <a:pt x="0" y="18287"/>
                </a:lnTo>
                <a:lnTo>
                  <a:pt x="1464" y="11251"/>
                </a:lnTo>
                <a:lnTo>
                  <a:pt x="5429" y="5429"/>
                </a:lnTo>
                <a:lnTo>
                  <a:pt x="11251" y="1464"/>
                </a:lnTo>
                <a:lnTo>
                  <a:pt x="18287" y="0"/>
                </a:lnTo>
                <a:lnTo>
                  <a:pt x="25646" y="1464"/>
                </a:lnTo>
                <a:lnTo>
                  <a:pt x="31432" y="5429"/>
                </a:lnTo>
                <a:lnTo>
                  <a:pt x="35218" y="11251"/>
                </a:lnTo>
                <a:lnTo>
                  <a:pt x="36575" y="18287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186934" y="336270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11572"/>
                </a:lnTo>
                <a:lnTo>
                  <a:pt x="31908" y="5524"/>
                </a:lnTo>
                <a:lnTo>
                  <a:pt x="26086" y="1476"/>
                </a:lnTo>
                <a:lnTo>
                  <a:pt x="19049" y="0"/>
                </a:lnTo>
                <a:lnTo>
                  <a:pt x="11572" y="1476"/>
                </a:lnTo>
                <a:lnTo>
                  <a:pt x="5524" y="5524"/>
                </a:lnTo>
                <a:lnTo>
                  <a:pt x="1476" y="11572"/>
                </a:lnTo>
                <a:lnTo>
                  <a:pt x="0" y="19050"/>
                </a:lnTo>
                <a:lnTo>
                  <a:pt x="1476" y="26086"/>
                </a:lnTo>
                <a:lnTo>
                  <a:pt x="5524" y="31908"/>
                </a:lnTo>
                <a:lnTo>
                  <a:pt x="11572" y="35873"/>
                </a:lnTo>
                <a:lnTo>
                  <a:pt x="19049" y="37338"/>
                </a:lnTo>
                <a:lnTo>
                  <a:pt x="26086" y="35873"/>
                </a:lnTo>
                <a:lnTo>
                  <a:pt x="31908" y="31908"/>
                </a:lnTo>
                <a:lnTo>
                  <a:pt x="35873" y="26086"/>
                </a:lnTo>
                <a:lnTo>
                  <a:pt x="37337" y="1905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86934" y="3362705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19050"/>
                </a:moveTo>
                <a:lnTo>
                  <a:pt x="35873" y="26086"/>
                </a:lnTo>
                <a:lnTo>
                  <a:pt x="31908" y="31908"/>
                </a:lnTo>
                <a:lnTo>
                  <a:pt x="26086" y="35873"/>
                </a:lnTo>
                <a:lnTo>
                  <a:pt x="19049" y="37338"/>
                </a:lnTo>
                <a:lnTo>
                  <a:pt x="11572" y="35873"/>
                </a:lnTo>
                <a:lnTo>
                  <a:pt x="5524" y="31908"/>
                </a:lnTo>
                <a:lnTo>
                  <a:pt x="1476" y="26086"/>
                </a:lnTo>
                <a:lnTo>
                  <a:pt x="0" y="19050"/>
                </a:lnTo>
                <a:lnTo>
                  <a:pt x="1476" y="11572"/>
                </a:lnTo>
                <a:lnTo>
                  <a:pt x="5524" y="5524"/>
                </a:lnTo>
                <a:lnTo>
                  <a:pt x="11572" y="1476"/>
                </a:lnTo>
                <a:lnTo>
                  <a:pt x="19049" y="0"/>
                </a:lnTo>
                <a:lnTo>
                  <a:pt x="26086" y="1476"/>
                </a:lnTo>
                <a:lnTo>
                  <a:pt x="31908" y="5524"/>
                </a:lnTo>
                <a:lnTo>
                  <a:pt x="35873" y="11572"/>
                </a:lnTo>
                <a:lnTo>
                  <a:pt x="37337" y="19050"/>
                </a:lnTo>
                <a:close/>
              </a:path>
            </a:pathLst>
          </a:custGeom>
          <a:ln w="4648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451354" y="4059935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0" y="0"/>
                </a:moveTo>
                <a:lnTo>
                  <a:pt x="0" y="55625"/>
                </a:lnTo>
                <a:lnTo>
                  <a:pt x="55625" y="55625"/>
                </a:lnTo>
                <a:lnTo>
                  <a:pt x="55625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451354" y="4059935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0" y="55625"/>
                </a:moveTo>
                <a:lnTo>
                  <a:pt x="0" y="0"/>
                </a:lnTo>
                <a:lnTo>
                  <a:pt x="55625" y="0"/>
                </a:lnTo>
                <a:lnTo>
                  <a:pt x="55625" y="55625"/>
                </a:lnTo>
                <a:lnTo>
                  <a:pt x="0" y="55625"/>
                </a:lnTo>
                <a:close/>
              </a:path>
            </a:pathLst>
          </a:custGeom>
          <a:ln w="4648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844028" y="3911346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0" y="0"/>
                </a:moveTo>
                <a:lnTo>
                  <a:pt x="0" y="55625"/>
                </a:lnTo>
                <a:lnTo>
                  <a:pt x="55624" y="55625"/>
                </a:lnTo>
                <a:lnTo>
                  <a:pt x="55624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844028" y="3911346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0" y="55625"/>
                </a:moveTo>
                <a:lnTo>
                  <a:pt x="0" y="0"/>
                </a:lnTo>
                <a:lnTo>
                  <a:pt x="55624" y="0"/>
                </a:lnTo>
                <a:lnTo>
                  <a:pt x="55624" y="55625"/>
                </a:lnTo>
                <a:lnTo>
                  <a:pt x="0" y="55625"/>
                </a:lnTo>
                <a:close/>
              </a:path>
            </a:pathLst>
          </a:custGeom>
          <a:ln w="4648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1864864" y="4167840"/>
            <a:ext cx="119570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268605">
              <a:lnSpc>
                <a:spcPct val="100000"/>
              </a:lnSpc>
              <a:spcBef>
                <a:spcPts val="135"/>
              </a:spcBef>
            </a:pPr>
            <a:r>
              <a:rPr dirty="0" sz="950" spc="15">
                <a:latin typeface="Arial"/>
                <a:cs typeface="Arial"/>
              </a:rPr>
              <a:t>U.S. </a:t>
            </a:r>
            <a:r>
              <a:rPr dirty="0" sz="950" spc="20">
                <a:latin typeface="Arial"/>
                <a:cs typeface="Arial"/>
              </a:rPr>
              <a:t>Bonds  </a:t>
            </a:r>
            <a:r>
              <a:rPr dirty="0" sz="950" spc="15">
                <a:latin typeface="Arial"/>
                <a:cs typeface="Arial"/>
              </a:rPr>
              <a:t>(Barclays</a:t>
            </a:r>
            <a:r>
              <a:rPr dirty="0" sz="950" spc="-125">
                <a:latin typeface="Arial"/>
                <a:cs typeface="Arial"/>
              </a:rPr>
              <a:t> </a:t>
            </a:r>
            <a:r>
              <a:rPr dirty="0" sz="950" spc="15">
                <a:latin typeface="Arial"/>
                <a:cs typeface="Arial"/>
              </a:rPr>
              <a:t>Aggregate)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552449" y="4036017"/>
            <a:ext cx="79819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21590" marR="5080" indent="-9525">
              <a:lnSpc>
                <a:spcPct val="100000"/>
              </a:lnSpc>
              <a:spcBef>
                <a:spcPts val="135"/>
              </a:spcBef>
            </a:pPr>
            <a:r>
              <a:rPr dirty="0" sz="950" spc="10">
                <a:latin typeface="Arial"/>
                <a:cs typeface="Arial"/>
              </a:rPr>
              <a:t>Global</a:t>
            </a:r>
            <a:r>
              <a:rPr dirty="0" sz="950" spc="-100">
                <a:latin typeface="Arial"/>
                <a:cs typeface="Arial"/>
              </a:rPr>
              <a:t> </a:t>
            </a:r>
            <a:r>
              <a:rPr dirty="0" sz="950" spc="25">
                <a:latin typeface="Arial"/>
                <a:cs typeface="Arial"/>
              </a:rPr>
              <a:t>Stocks  (MSCI</a:t>
            </a:r>
            <a:r>
              <a:rPr dirty="0" sz="950" spc="-160">
                <a:latin typeface="Arial"/>
                <a:cs typeface="Arial"/>
              </a:rPr>
              <a:t> </a:t>
            </a:r>
            <a:r>
              <a:rPr dirty="0" sz="950" spc="30">
                <a:latin typeface="Arial"/>
                <a:cs typeface="Arial"/>
              </a:rPr>
              <a:t>ACWI)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339850" y="5641241"/>
            <a:ext cx="252095" cy="538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5">
                <a:latin typeface="Arial"/>
                <a:cs typeface="Arial"/>
              </a:rPr>
              <a:t>0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339850" y="5245756"/>
            <a:ext cx="252095" cy="142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2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339850" y="4454788"/>
            <a:ext cx="252095" cy="538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4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5">
                <a:latin typeface="Arial"/>
                <a:cs typeface="Arial"/>
              </a:rPr>
              <a:t>3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339850" y="4059304"/>
            <a:ext cx="252095" cy="142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5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339850" y="3268336"/>
            <a:ext cx="252095" cy="538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7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5">
                <a:latin typeface="Arial"/>
                <a:cs typeface="Arial"/>
              </a:rPr>
              <a:t>6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339850" y="2872090"/>
            <a:ext cx="252095" cy="142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latin typeface="Arial"/>
                <a:cs typeface="Arial"/>
              </a:rPr>
              <a:t>8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284984" y="2081122"/>
            <a:ext cx="308610" cy="5384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0">
                <a:latin typeface="Arial"/>
                <a:cs typeface="Arial"/>
              </a:rPr>
              <a:t>10.0%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</a:pPr>
            <a:r>
              <a:rPr dirty="0" sz="750" spc="25">
                <a:latin typeface="Arial"/>
                <a:cs typeface="Arial"/>
              </a:rPr>
              <a:t>9</a:t>
            </a:r>
            <a:r>
              <a:rPr dirty="0" sz="750" spc="5">
                <a:latin typeface="Arial"/>
                <a:cs typeface="Arial"/>
              </a:rPr>
              <a:t>.</a:t>
            </a:r>
            <a:r>
              <a:rPr dirty="0" sz="750" spc="2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%</a:t>
            </a:r>
            <a:endParaRPr sz="75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1652016" y="6198870"/>
            <a:ext cx="213359" cy="1409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513076" y="6204203"/>
            <a:ext cx="208787" cy="1356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373123" y="6199632"/>
            <a:ext cx="205228" cy="1402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226814" y="6198870"/>
            <a:ext cx="207263" cy="1409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099303" y="6203441"/>
            <a:ext cx="242316" cy="1584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955791" y="6203441"/>
            <a:ext cx="242316" cy="1584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812280" y="6203441"/>
            <a:ext cx="242316" cy="1584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668006" y="6203441"/>
            <a:ext cx="242315" cy="1584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524493" y="6203441"/>
            <a:ext cx="242316" cy="1584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1072480" y="3241075"/>
            <a:ext cx="134620" cy="1971675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50" spc="10">
                <a:latin typeface="Arial"/>
                <a:cs typeface="Arial"/>
              </a:rPr>
              <a:t>FY2001-2017 </a:t>
            </a:r>
            <a:r>
              <a:rPr dirty="0" sz="750" spc="-5">
                <a:latin typeface="Arial"/>
                <a:cs typeface="Arial"/>
              </a:rPr>
              <a:t>Annualized </a:t>
            </a:r>
            <a:r>
              <a:rPr dirty="0" sz="750">
                <a:latin typeface="Arial"/>
                <a:cs typeface="Arial"/>
              </a:rPr>
              <a:t>Investment</a:t>
            </a:r>
            <a:r>
              <a:rPr dirty="0" sz="750" spc="20">
                <a:latin typeface="Arial"/>
                <a:cs typeface="Arial"/>
              </a:rPr>
              <a:t> </a:t>
            </a:r>
            <a:r>
              <a:rPr dirty="0" sz="750" spc="5">
                <a:latin typeface="Arial"/>
                <a:cs typeface="Arial"/>
              </a:rPr>
              <a:t>Return</a:t>
            </a:r>
            <a:endParaRPr sz="75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272788" y="6425116"/>
            <a:ext cx="1283970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>
                <a:latin typeface="Arial"/>
                <a:cs typeface="Arial"/>
              </a:rPr>
              <a:t>Risk </a:t>
            </a:r>
            <a:r>
              <a:rPr dirty="0" sz="850" spc="15">
                <a:latin typeface="Arial"/>
                <a:cs typeface="Arial"/>
              </a:rPr>
              <a:t>(Standard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Deviation)</a:t>
            </a:r>
            <a:endParaRPr sz="85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595372" y="3931158"/>
            <a:ext cx="5156200" cy="193040"/>
          </a:xfrm>
          <a:custGeom>
            <a:avLst/>
            <a:gdLst/>
            <a:ahLst/>
            <a:cxnLst/>
            <a:rect l="l" t="t" r="r" b="b"/>
            <a:pathLst>
              <a:path w="5156200" h="193039">
                <a:moveTo>
                  <a:pt x="43434" y="147828"/>
                </a:moveTo>
                <a:lnTo>
                  <a:pt x="43434" y="146304"/>
                </a:lnTo>
                <a:lnTo>
                  <a:pt x="42672" y="145542"/>
                </a:lnTo>
                <a:lnTo>
                  <a:pt x="42672" y="144018"/>
                </a:lnTo>
                <a:lnTo>
                  <a:pt x="41148" y="144018"/>
                </a:lnTo>
                <a:lnTo>
                  <a:pt x="39624" y="144780"/>
                </a:lnTo>
                <a:lnTo>
                  <a:pt x="0" y="169164"/>
                </a:lnTo>
                <a:lnTo>
                  <a:pt x="4572" y="171704"/>
                </a:lnTo>
                <a:lnTo>
                  <a:pt x="4572" y="166878"/>
                </a:lnTo>
                <a:lnTo>
                  <a:pt x="13830" y="166616"/>
                </a:lnTo>
                <a:lnTo>
                  <a:pt x="42672" y="148590"/>
                </a:lnTo>
                <a:lnTo>
                  <a:pt x="43434" y="147828"/>
                </a:lnTo>
                <a:close/>
              </a:path>
              <a:path w="5156200" h="193039">
                <a:moveTo>
                  <a:pt x="13830" y="166616"/>
                </a:moveTo>
                <a:lnTo>
                  <a:pt x="4572" y="166878"/>
                </a:lnTo>
                <a:lnTo>
                  <a:pt x="4572" y="171450"/>
                </a:lnTo>
                <a:lnTo>
                  <a:pt x="5334" y="171428"/>
                </a:lnTo>
                <a:lnTo>
                  <a:pt x="5334" y="167640"/>
                </a:lnTo>
                <a:lnTo>
                  <a:pt x="9013" y="169626"/>
                </a:lnTo>
                <a:lnTo>
                  <a:pt x="13830" y="166616"/>
                </a:lnTo>
                <a:close/>
              </a:path>
              <a:path w="5156200" h="193039">
                <a:moveTo>
                  <a:pt x="44958" y="189738"/>
                </a:moveTo>
                <a:lnTo>
                  <a:pt x="44196" y="188214"/>
                </a:lnTo>
                <a:lnTo>
                  <a:pt x="43434" y="188214"/>
                </a:lnTo>
                <a:lnTo>
                  <a:pt x="12000" y="171239"/>
                </a:lnTo>
                <a:lnTo>
                  <a:pt x="4572" y="171450"/>
                </a:lnTo>
                <a:lnTo>
                  <a:pt x="4572" y="171704"/>
                </a:lnTo>
                <a:lnTo>
                  <a:pt x="41148" y="192024"/>
                </a:lnTo>
                <a:lnTo>
                  <a:pt x="42672" y="192786"/>
                </a:lnTo>
                <a:lnTo>
                  <a:pt x="44196" y="191262"/>
                </a:lnTo>
                <a:lnTo>
                  <a:pt x="44958" y="189738"/>
                </a:lnTo>
                <a:close/>
              </a:path>
              <a:path w="5156200" h="193039">
                <a:moveTo>
                  <a:pt x="9013" y="169626"/>
                </a:moveTo>
                <a:lnTo>
                  <a:pt x="5334" y="167640"/>
                </a:lnTo>
                <a:lnTo>
                  <a:pt x="6087" y="171407"/>
                </a:lnTo>
                <a:lnTo>
                  <a:pt x="9013" y="169626"/>
                </a:lnTo>
                <a:close/>
              </a:path>
              <a:path w="5156200" h="193039">
                <a:moveTo>
                  <a:pt x="6087" y="171407"/>
                </a:moveTo>
                <a:lnTo>
                  <a:pt x="5334" y="167640"/>
                </a:lnTo>
                <a:lnTo>
                  <a:pt x="5334" y="171428"/>
                </a:lnTo>
                <a:lnTo>
                  <a:pt x="6087" y="171407"/>
                </a:lnTo>
                <a:close/>
              </a:path>
              <a:path w="5156200" h="193039">
                <a:moveTo>
                  <a:pt x="12000" y="171239"/>
                </a:moveTo>
                <a:lnTo>
                  <a:pt x="9013" y="169626"/>
                </a:lnTo>
                <a:lnTo>
                  <a:pt x="6168" y="171404"/>
                </a:lnTo>
                <a:lnTo>
                  <a:pt x="12000" y="171239"/>
                </a:lnTo>
                <a:close/>
              </a:path>
              <a:path w="5156200" h="193039">
                <a:moveTo>
                  <a:pt x="5146097" y="23522"/>
                </a:moveTo>
                <a:lnTo>
                  <a:pt x="5142622" y="21576"/>
                </a:lnTo>
                <a:lnTo>
                  <a:pt x="13830" y="166616"/>
                </a:lnTo>
                <a:lnTo>
                  <a:pt x="9013" y="169626"/>
                </a:lnTo>
                <a:lnTo>
                  <a:pt x="12000" y="171239"/>
                </a:lnTo>
                <a:lnTo>
                  <a:pt x="5141861" y="26169"/>
                </a:lnTo>
                <a:lnTo>
                  <a:pt x="5146097" y="23522"/>
                </a:lnTo>
                <a:close/>
              </a:path>
              <a:path w="5156200" h="193039">
                <a:moveTo>
                  <a:pt x="5155692" y="23621"/>
                </a:moveTo>
                <a:lnTo>
                  <a:pt x="5114544" y="761"/>
                </a:lnTo>
                <a:lnTo>
                  <a:pt x="5113020" y="0"/>
                </a:lnTo>
                <a:lnTo>
                  <a:pt x="5111496" y="1523"/>
                </a:lnTo>
                <a:lnTo>
                  <a:pt x="5110734" y="3047"/>
                </a:lnTo>
                <a:lnTo>
                  <a:pt x="5110734" y="4571"/>
                </a:lnTo>
                <a:lnTo>
                  <a:pt x="5112258" y="4571"/>
                </a:lnTo>
                <a:lnTo>
                  <a:pt x="5142622" y="21576"/>
                </a:lnTo>
                <a:lnTo>
                  <a:pt x="5151120" y="21335"/>
                </a:lnTo>
                <a:lnTo>
                  <a:pt x="5151120" y="26435"/>
                </a:lnTo>
                <a:lnTo>
                  <a:pt x="5155692" y="23621"/>
                </a:lnTo>
                <a:close/>
              </a:path>
              <a:path w="5156200" h="193039">
                <a:moveTo>
                  <a:pt x="5151120" y="26435"/>
                </a:moveTo>
                <a:lnTo>
                  <a:pt x="5151120" y="25907"/>
                </a:lnTo>
                <a:lnTo>
                  <a:pt x="5141861" y="26169"/>
                </a:lnTo>
                <a:lnTo>
                  <a:pt x="5113020" y="44195"/>
                </a:lnTo>
                <a:lnTo>
                  <a:pt x="5112258" y="44957"/>
                </a:lnTo>
                <a:lnTo>
                  <a:pt x="5112258" y="47243"/>
                </a:lnTo>
                <a:lnTo>
                  <a:pt x="5113020" y="48767"/>
                </a:lnTo>
                <a:lnTo>
                  <a:pt x="5114544" y="48767"/>
                </a:lnTo>
                <a:lnTo>
                  <a:pt x="5116068" y="48005"/>
                </a:lnTo>
                <a:lnTo>
                  <a:pt x="5151120" y="26435"/>
                </a:lnTo>
                <a:close/>
              </a:path>
              <a:path w="5156200" h="193039">
                <a:moveTo>
                  <a:pt x="5150358" y="25929"/>
                </a:moveTo>
                <a:lnTo>
                  <a:pt x="5146097" y="23522"/>
                </a:lnTo>
                <a:lnTo>
                  <a:pt x="5141861" y="26169"/>
                </a:lnTo>
                <a:lnTo>
                  <a:pt x="5150358" y="25929"/>
                </a:lnTo>
                <a:close/>
              </a:path>
              <a:path w="5156200" h="193039">
                <a:moveTo>
                  <a:pt x="5149523" y="21381"/>
                </a:moveTo>
                <a:lnTo>
                  <a:pt x="5142622" y="21576"/>
                </a:lnTo>
                <a:lnTo>
                  <a:pt x="5146097" y="23522"/>
                </a:lnTo>
                <a:lnTo>
                  <a:pt x="5149523" y="21381"/>
                </a:lnTo>
                <a:close/>
              </a:path>
              <a:path w="5156200" h="193039">
                <a:moveTo>
                  <a:pt x="5150358" y="25907"/>
                </a:moveTo>
                <a:lnTo>
                  <a:pt x="5149603" y="21378"/>
                </a:lnTo>
                <a:lnTo>
                  <a:pt x="5146097" y="23522"/>
                </a:lnTo>
                <a:lnTo>
                  <a:pt x="5150358" y="25907"/>
                </a:lnTo>
                <a:close/>
              </a:path>
              <a:path w="5156200" h="193039">
                <a:moveTo>
                  <a:pt x="5151120" y="25907"/>
                </a:moveTo>
                <a:lnTo>
                  <a:pt x="5151120" y="21335"/>
                </a:lnTo>
                <a:lnTo>
                  <a:pt x="5149603" y="21378"/>
                </a:lnTo>
                <a:lnTo>
                  <a:pt x="5150358" y="25907"/>
                </a:lnTo>
                <a:lnTo>
                  <a:pt x="5151120" y="25907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1339088" y="6452168"/>
            <a:ext cx="236664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i="1">
                <a:latin typeface="Calibri"/>
                <a:cs typeface="Calibri"/>
              </a:rPr>
              <a:t>Source:</a:t>
            </a:r>
            <a:r>
              <a:rPr dirty="0" sz="700" spc="-50" i="1">
                <a:latin typeface="Calibri"/>
                <a:cs typeface="Calibri"/>
              </a:rPr>
              <a:t> </a:t>
            </a:r>
            <a:r>
              <a:rPr dirty="0" sz="700" spc="-5" i="1">
                <a:latin typeface="Calibri"/>
                <a:cs typeface="Calibri"/>
              </a:rPr>
              <a:t>Cliffwater</a:t>
            </a:r>
            <a:r>
              <a:rPr dirty="0" sz="700" spc="-25" i="1">
                <a:latin typeface="Calibri"/>
                <a:cs typeface="Calibri"/>
              </a:rPr>
              <a:t> </a:t>
            </a:r>
            <a:r>
              <a:rPr dirty="0" sz="700" spc="-5" i="1">
                <a:latin typeface="Calibri"/>
                <a:cs typeface="Calibri"/>
              </a:rPr>
              <a:t>LLC,</a:t>
            </a:r>
            <a:r>
              <a:rPr dirty="0" sz="700" spc="-35" i="1">
                <a:latin typeface="Calibri"/>
                <a:cs typeface="Calibri"/>
              </a:rPr>
              <a:t> </a:t>
            </a:r>
            <a:r>
              <a:rPr dirty="0" sz="700" spc="-5" i="1">
                <a:latin typeface="Calibri"/>
                <a:cs typeface="Calibri"/>
              </a:rPr>
              <a:t>Bloomberg</a:t>
            </a:r>
            <a:r>
              <a:rPr dirty="0" sz="700" spc="-40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Barclays</a:t>
            </a:r>
            <a:r>
              <a:rPr dirty="0" sz="700" spc="-60" i="1">
                <a:latin typeface="Calibri"/>
                <a:cs typeface="Calibri"/>
              </a:rPr>
              <a:t> </a:t>
            </a:r>
            <a:r>
              <a:rPr dirty="0" sz="700" spc="-10" i="1">
                <a:latin typeface="Calibri"/>
                <a:cs typeface="Calibri"/>
              </a:rPr>
              <a:t>Aggregate,</a:t>
            </a:r>
            <a:r>
              <a:rPr dirty="0" sz="700" spc="-40" i="1">
                <a:latin typeface="Calibri"/>
                <a:cs typeface="Calibri"/>
              </a:rPr>
              <a:t> </a:t>
            </a:r>
            <a:r>
              <a:rPr dirty="0" sz="700" spc="-5" i="1">
                <a:latin typeface="Calibri"/>
                <a:cs typeface="Calibri"/>
              </a:rPr>
              <a:t>MSCI</a:t>
            </a:r>
            <a:r>
              <a:rPr dirty="0" sz="700" spc="-45" i="1">
                <a:latin typeface="Calibri"/>
                <a:cs typeface="Calibri"/>
              </a:rPr>
              <a:t> </a:t>
            </a:r>
            <a:r>
              <a:rPr dirty="0" sz="700" spc="-5" i="1">
                <a:latin typeface="Calibri"/>
                <a:cs typeface="Calibri"/>
              </a:rPr>
              <a:t>ACWI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446782" y="3023616"/>
            <a:ext cx="5260340" cy="53340"/>
          </a:xfrm>
          <a:custGeom>
            <a:avLst/>
            <a:gdLst/>
            <a:ahLst/>
            <a:cxnLst/>
            <a:rect l="l" t="t" r="r" b="b"/>
            <a:pathLst>
              <a:path w="5260340" h="53339">
                <a:moveTo>
                  <a:pt x="44195" y="3809"/>
                </a:moveTo>
                <a:lnTo>
                  <a:pt x="44195" y="3047"/>
                </a:lnTo>
                <a:lnTo>
                  <a:pt x="43434" y="1523"/>
                </a:lnTo>
                <a:lnTo>
                  <a:pt x="41910" y="0"/>
                </a:lnTo>
                <a:lnTo>
                  <a:pt x="40386" y="761"/>
                </a:lnTo>
                <a:lnTo>
                  <a:pt x="0" y="24383"/>
                </a:lnTo>
                <a:lnTo>
                  <a:pt x="4572" y="27058"/>
                </a:lnTo>
                <a:lnTo>
                  <a:pt x="4572" y="22097"/>
                </a:lnTo>
                <a:lnTo>
                  <a:pt x="13059" y="22097"/>
                </a:lnTo>
                <a:lnTo>
                  <a:pt x="42672" y="4571"/>
                </a:lnTo>
                <a:lnTo>
                  <a:pt x="44195" y="3809"/>
                </a:lnTo>
                <a:close/>
              </a:path>
              <a:path w="5260340" h="53339">
                <a:moveTo>
                  <a:pt x="9196" y="24383"/>
                </a:moveTo>
                <a:lnTo>
                  <a:pt x="5334" y="22097"/>
                </a:lnTo>
                <a:lnTo>
                  <a:pt x="4572" y="22097"/>
                </a:lnTo>
                <a:lnTo>
                  <a:pt x="4572" y="26669"/>
                </a:lnTo>
                <a:lnTo>
                  <a:pt x="5334" y="26669"/>
                </a:lnTo>
                <a:lnTo>
                  <a:pt x="9196" y="24383"/>
                </a:lnTo>
                <a:close/>
              </a:path>
              <a:path w="5260340" h="53339">
                <a:moveTo>
                  <a:pt x="44195" y="46481"/>
                </a:moveTo>
                <a:lnTo>
                  <a:pt x="44195" y="44957"/>
                </a:lnTo>
                <a:lnTo>
                  <a:pt x="42672" y="44195"/>
                </a:lnTo>
                <a:lnTo>
                  <a:pt x="13059" y="26670"/>
                </a:lnTo>
                <a:lnTo>
                  <a:pt x="4572" y="26669"/>
                </a:lnTo>
                <a:lnTo>
                  <a:pt x="4572" y="27058"/>
                </a:lnTo>
                <a:lnTo>
                  <a:pt x="40386" y="48005"/>
                </a:lnTo>
                <a:lnTo>
                  <a:pt x="41910" y="48767"/>
                </a:lnTo>
                <a:lnTo>
                  <a:pt x="42672" y="48767"/>
                </a:lnTo>
                <a:lnTo>
                  <a:pt x="43434" y="47243"/>
                </a:lnTo>
                <a:lnTo>
                  <a:pt x="44195" y="46481"/>
                </a:lnTo>
                <a:close/>
              </a:path>
              <a:path w="5260340" h="53339">
                <a:moveTo>
                  <a:pt x="13059" y="22097"/>
                </a:moveTo>
                <a:lnTo>
                  <a:pt x="5334" y="22097"/>
                </a:lnTo>
                <a:lnTo>
                  <a:pt x="9196" y="24383"/>
                </a:lnTo>
                <a:lnTo>
                  <a:pt x="13059" y="22097"/>
                </a:lnTo>
                <a:close/>
              </a:path>
              <a:path w="5260340" h="53339">
                <a:moveTo>
                  <a:pt x="13059" y="26669"/>
                </a:moveTo>
                <a:lnTo>
                  <a:pt x="9196" y="24383"/>
                </a:lnTo>
                <a:lnTo>
                  <a:pt x="5334" y="26669"/>
                </a:lnTo>
                <a:lnTo>
                  <a:pt x="13059" y="26669"/>
                </a:lnTo>
                <a:close/>
              </a:path>
              <a:path w="5260340" h="53339">
                <a:moveTo>
                  <a:pt x="41910" y="26669"/>
                </a:moveTo>
                <a:lnTo>
                  <a:pt x="41910" y="22097"/>
                </a:lnTo>
                <a:lnTo>
                  <a:pt x="13059" y="22097"/>
                </a:lnTo>
                <a:lnTo>
                  <a:pt x="9196" y="24383"/>
                </a:lnTo>
                <a:lnTo>
                  <a:pt x="13059" y="26669"/>
                </a:lnTo>
                <a:lnTo>
                  <a:pt x="41910" y="26669"/>
                </a:lnTo>
                <a:close/>
              </a:path>
              <a:path w="5260340" h="53339">
                <a:moveTo>
                  <a:pt x="92963" y="26669"/>
                </a:moveTo>
                <a:lnTo>
                  <a:pt x="92963" y="22097"/>
                </a:lnTo>
                <a:lnTo>
                  <a:pt x="55625" y="22097"/>
                </a:lnTo>
                <a:lnTo>
                  <a:pt x="55625" y="26669"/>
                </a:lnTo>
                <a:lnTo>
                  <a:pt x="92963" y="26669"/>
                </a:lnTo>
                <a:close/>
              </a:path>
              <a:path w="5260340" h="53339">
                <a:moveTo>
                  <a:pt x="144018" y="26669"/>
                </a:moveTo>
                <a:lnTo>
                  <a:pt x="144018" y="22097"/>
                </a:lnTo>
                <a:lnTo>
                  <a:pt x="106680" y="22097"/>
                </a:lnTo>
                <a:lnTo>
                  <a:pt x="106680" y="26669"/>
                </a:lnTo>
                <a:lnTo>
                  <a:pt x="144018" y="26669"/>
                </a:lnTo>
                <a:close/>
              </a:path>
              <a:path w="5260340" h="53339">
                <a:moveTo>
                  <a:pt x="195072" y="26669"/>
                </a:moveTo>
                <a:lnTo>
                  <a:pt x="195072" y="22097"/>
                </a:lnTo>
                <a:lnTo>
                  <a:pt x="157734" y="22097"/>
                </a:lnTo>
                <a:lnTo>
                  <a:pt x="157734" y="26669"/>
                </a:lnTo>
                <a:lnTo>
                  <a:pt x="195072" y="26669"/>
                </a:lnTo>
                <a:close/>
              </a:path>
              <a:path w="5260340" h="53339">
                <a:moveTo>
                  <a:pt x="246125" y="26669"/>
                </a:moveTo>
                <a:lnTo>
                  <a:pt x="246125" y="22097"/>
                </a:lnTo>
                <a:lnTo>
                  <a:pt x="208787" y="22097"/>
                </a:lnTo>
                <a:lnTo>
                  <a:pt x="208787" y="26669"/>
                </a:lnTo>
                <a:lnTo>
                  <a:pt x="246125" y="26669"/>
                </a:lnTo>
                <a:close/>
              </a:path>
              <a:path w="5260340" h="53339">
                <a:moveTo>
                  <a:pt x="297180" y="26669"/>
                </a:moveTo>
                <a:lnTo>
                  <a:pt x="297180" y="22097"/>
                </a:lnTo>
                <a:lnTo>
                  <a:pt x="260604" y="22097"/>
                </a:lnTo>
                <a:lnTo>
                  <a:pt x="260604" y="26669"/>
                </a:lnTo>
                <a:lnTo>
                  <a:pt x="297180" y="26669"/>
                </a:lnTo>
                <a:close/>
              </a:path>
              <a:path w="5260340" h="53339">
                <a:moveTo>
                  <a:pt x="348234" y="27431"/>
                </a:moveTo>
                <a:lnTo>
                  <a:pt x="348234" y="22097"/>
                </a:lnTo>
                <a:lnTo>
                  <a:pt x="311657" y="22097"/>
                </a:lnTo>
                <a:lnTo>
                  <a:pt x="311657" y="26669"/>
                </a:lnTo>
                <a:lnTo>
                  <a:pt x="348234" y="27431"/>
                </a:lnTo>
                <a:close/>
              </a:path>
              <a:path w="5260340" h="53339">
                <a:moveTo>
                  <a:pt x="400050" y="27431"/>
                </a:moveTo>
                <a:lnTo>
                  <a:pt x="400050" y="22097"/>
                </a:lnTo>
                <a:lnTo>
                  <a:pt x="362712" y="22097"/>
                </a:lnTo>
                <a:lnTo>
                  <a:pt x="362712" y="27431"/>
                </a:lnTo>
                <a:lnTo>
                  <a:pt x="400050" y="27431"/>
                </a:lnTo>
                <a:close/>
              </a:path>
              <a:path w="5260340" h="53339">
                <a:moveTo>
                  <a:pt x="451104" y="27431"/>
                </a:moveTo>
                <a:lnTo>
                  <a:pt x="451104" y="22859"/>
                </a:lnTo>
                <a:lnTo>
                  <a:pt x="413766" y="22859"/>
                </a:lnTo>
                <a:lnTo>
                  <a:pt x="413766" y="27431"/>
                </a:lnTo>
                <a:lnTo>
                  <a:pt x="451104" y="27431"/>
                </a:lnTo>
                <a:close/>
              </a:path>
              <a:path w="5260340" h="53339">
                <a:moveTo>
                  <a:pt x="502157" y="27431"/>
                </a:moveTo>
                <a:lnTo>
                  <a:pt x="502157" y="22859"/>
                </a:lnTo>
                <a:lnTo>
                  <a:pt x="464819" y="22859"/>
                </a:lnTo>
                <a:lnTo>
                  <a:pt x="464819" y="27431"/>
                </a:lnTo>
                <a:lnTo>
                  <a:pt x="502157" y="27431"/>
                </a:lnTo>
                <a:close/>
              </a:path>
              <a:path w="5260340" h="53339">
                <a:moveTo>
                  <a:pt x="553212" y="27431"/>
                </a:moveTo>
                <a:lnTo>
                  <a:pt x="553212" y="22859"/>
                </a:lnTo>
                <a:lnTo>
                  <a:pt x="515874" y="22859"/>
                </a:lnTo>
                <a:lnTo>
                  <a:pt x="515874" y="27431"/>
                </a:lnTo>
                <a:lnTo>
                  <a:pt x="553212" y="27431"/>
                </a:lnTo>
                <a:close/>
              </a:path>
              <a:path w="5260340" h="53339">
                <a:moveTo>
                  <a:pt x="604266" y="27431"/>
                </a:moveTo>
                <a:lnTo>
                  <a:pt x="604266" y="22859"/>
                </a:lnTo>
                <a:lnTo>
                  <a:pt x="566928" y="22859"/>
                </a:lnTo>
                <a:lnTo>
                  <a:pt x="566928" y="27431"/>
                </a:lnTo>
                <a:lnTo>
                  <a:pt x="604266" y="27431"/>
                </a:lnTo>
                <a:close/>
              </a:path>
              <a:path w="5260340" h="53339">
                <a:moveTo>
                  <a:pt x="655319" y="27431"/>
                </a:moveTo>
                <a:lnTo>
                  <a:pt x="655319" y="22859"/>
                </a:lnTo>
                <a:lnTo>
                  <a:pt x="617982" y="22859"/>
                </a:lnTo>
                <a:lnTo>
                  <a:pt x="617982" y="27431"/>
                </a:lnTo>
                <a:lnTo>
                  <a:pt x="655319" y="27431"/>
                </a:lnTo>
                <a:close/>
              </a:path>
              <a:path w="5260340" h="53339">
                <a:moveTo>
                  <a:pt x="706374" y="27431"/>
                </a:moveTo>
                <a:lnTo>
                  <a:pt x="706374" y="22859"/>
                </a:lnTo>
                <a:lnTo>
                  <a:pt x="669036" y="22859"/>
                </a:lnTo>
                <a:lnTo>
                  <a:pt x="669036" y="27431"/>
                </a:lnTo>
                <a:lnTo>
                  <a:pt x="706374" y="27431"/>
                </a:lnTo>
                <a:close/>
              </a:path>
              <a:path w="5260340" h="53339">
                <a:moveTo>
                  <a:pt x="757427" y="27431"/>
                </a:moveTo>
                <a:lnTo>
                  <a:pt x="757427" y="22859"/>
                </a:lnTo>
                <a:lnTo>
                  <a:pt x="720851" y="22859"/>
                </a:lnTo>
                <a:lnTo>
                  <a:pt x="720851" y="27431"/>
                </a:lnTo>
                <a:lnTo>
                  <a:pt x="757427" y="27431"/>
                </a:lnTo>
                <a:close/>
              </a:path>
              <a:path w="5260340" h="53339">
                <a:moveTo>
                  <a:pt x="809243" y="27431"/>
                </a:moveTo>
                <a:lnTo>
                  <a:pt x="809243" y="22859"/>
                </a:lnTo>
                <a:lnTo>
                  <a:pt x="771906" y="22859"/>
                </a:lnTo>
                <a:lnTo>
                  <a:pt x="771906" y="27431"/>
                </a:lnTo>
                <a:lnTo>
                  <a:pt x="809243" y="27431"/>
                </a:lnTo>
                <a:close/>
              </a:path>
              <a:path w="5260340" h="53339">
                <a:moveTo>
                  <a:pt x="860297" y="27431"/>
                </a:moveTo>
                <a:lnTo>
                  <a:pt x="860297" y="22859"/>
                </a:lnTo>
                <a:lnTo>
                  <a:pt x="822959" y="22859"/>
                </a:lnTo>
                <a:lnTo>
                  <a:pt x="822959" y="27431"/>
                </a:lnTo>
                <a:lnTo>
                  <a:pt x="860297" y="27431"/>
                </a:lnTo>
                <a:close/>
              </a:path>
              <a:path w="5260340" h="53339">
                <a:moveTo>
                  <a:pt x="911351" y="27431"/>
                </a:moveTo>
                <a:lnTo>
                  <a:pt x="911351" y="22859"/>
                </a:lnTo>
                <a:lnTo>
                  <a:pt x="874013" y="22859"/>
                </a:lnTo>
                <a:lnTo>
                  <a:pt x="874013" y="27431"/>
                </a:lnTo>
                <a:lnTo>
                  <a:pt x="911351" y="27431"/>
                </a:lnTo>
                <a:close/>
              </a:path>
              <a:path w="5260340" h="53339">
                <a:moveTo>
                  <a:pt x="962405" y="27431"/>
                </a:moveTo>
                <a:lnTo>
                  <a:pt x="962405" y="22859"/>
                </a:lnTo>
                <a:lnTo>
                  <a:pt x="925067" y="22859"/>
                </a:lnTo>
                <a:lnTo>
                  <a:pt x="925067" y="27431"/>
                </a:lnTo>
                <a:lnTo>
                  <a:pt x="962405" y="27431"/>
                </a:lnTo>
                <a:close/>
              </a:path>
              <a:path w="5260340" h="53339">
                <a:moveTo>
                  <a:pt x="1013459" y="27431"/>
                </a:moveTo>
                <a:lnTo>
                  <a:pt x="1013459" y="22859"/>
                </a:lnTo>
                <a:lnTo>
                  <a:pt x="976121" y="22859"/>
                </a:lnTo>
                <a:lnTo>
                  <a:pt x="976121" y="27431"/>
                </a:lnTo>
                <a:lnTo>
                  <a:pt x="1013459" y="27431"/>
                </a:lnTo>
                <a:close/>
              </a:path>
              <a:path w="5260340" h="53339">
                <a:moveTo>
                  <a:pt x="1064514" y="27431"/>
                </a:moveTo>
                <a:lnTo>
                  <a:pt x="1064514" y="22859"/>
                </a:lnTo>
                <a:lnTo>
                  <a:pt x="1027176" y="22859"/>
                </a:lnTo>
                <a:lnTo>
                  <a:pt x="1027176" y="27431"/>
                </a:lnTo>
                <a:lnTo>
                  <a:pt x="1064514" y="27431"/>
                </a:lnTo>
                <a:close/>
              </a:path>
              <a:path w="5260340" h="53339">
                <a:moveTo>
                  <a:pt x="1115567" y="27431"/>
                </a:moveTo>
                <a:lnTo>
                  <a:pt x="1115567" y="22859"/>
                </a:lnTo>
                <a:lnTo>
                  <a:pt x="1078229" y="22859"/>
                </a:lnTo>
                <a:lnTo>
                  <a:pt x="1078229" y="27431"/>
                </a:lnTo>
                <a:lnTo>
                  <a:pt x="1115567" y="27431"/>
                </a:lnTo>
                <a:close/>
              </a:path>
              <a:path w="5260340" h="53339">
                <a:moveTo>
                  <a:pt x="1166621" y="28193"/>
                </a:moveTo>
                <a:lnTo>
                  <a:pt x="1166621" y="22859"/>
                </a:lnTo>
                <a:lnTo>
                  <a:pt x="1130045" y="22859"/>
                </a:lnTo>
                <a:lnTo>
                  <a:pt x="1130045" y="27431"/>
                </a:lnTo>
                <a:lnTo>
                  <a:pt x="1166621" y="28193"/>
                </a:lnTo>
                <a:close/>
              </a:path>
              <a:path w="5260340" h="53339">
                <a:moveTo>
                  <a:pt x="1217676" y="28193"/>
                </a:moveTo>
                <a:lnTo>
                  <a:pt x="1217676" y="22859"/>
                </a:lnTo>
                <a:lnTo>
                  <a:pt x="1181100" y="22859"/>
                </a:lnTo>
                <a:lnTo>
                  <a:pt x="1181100" y="28193"/>
                </a:lnTo>
                <a:lnTo>
                  <a:pt x="1217676" y="28193"/>
                </a:lnTo>
                <a:close/>
              </a:path>
              <a:path w="5260340" h="53339">
                <a:moveTo>
                  <a:pt x="1269491" y="28193"/>
                </a:moveTo>
                <a:lnTo>
                  <a:pt x="1269491" y="23621"/>
                </a:lnTo>
                <a:lnTo>
                  <a:pt x="1232153" y="23621"/>
                </a:lnTo>
                <a:lnTo>
                  <a:pt x="1232153" y="28193"/>
                </a:lnTo>
                <a:lnTo>
                  <a:pt x="1269491" y="28193"/>
                </a:lnTo>
                <a:close/>
              </a:path>
              <a:path w="5260340" h="53339">
                <a:moveTo>
                  <a:pt x="1320545" y="28193"/>
                </a:moveTo>
                <a:lnTo>
                  <a:pt x="1320545" y="23621"/>
                </a:lnTo>
                <a:lnTo>
                  <a:pt x="1283207" y="23621"/>
                </a:lnTo>
                <a:lnTo>
                  <a:pt x="1283207" y="28193"/>
                </a:lnTo>
                <a:lnTo>
                  <a:pt x="1320545" y="28193"/>
                </a:lnTo>
                <a:close/>
              </a:path>
              <a:path w="5260340" h="53339">
                <a:moveTo>
                  <a:pt x="1371600" y="28193"/>
                </a:moveTo>
                <a:lnTo>
                  <a:pt x="1371600" y="23621"/>
                </a:lnTo>
                <a:lnTo>
                  <a:pt x="1334262" y="23621"/>
                </a:lnTo>
                <a:lnTo>
                  <a:pt x="1334262" y="28193"/>
                </a:lnTo>
                <a:lnTo>
                  <a:pt x="1371600" y="28193"/>
                </a:lnTo>
                <a:close/>
              </a:path>
              <a:path w="5260340" h="53339">
                <a:moveTo>
                  <a:pt x="1422653" y="28193"/>
                </a:moveTo>
                <a:lnTo>
                  <a:pt x="1422653" y="23621"/>
                </a:lnTo>
                <a:lnTo>
                  <a:pt x="1385315" y="23621"/>
                </a:lnTo>
                <a:lnTo>
                  <a:pt x="1385315" y="28193"/>
                </a:lnTo>
                <a:lnTo>
                  <a:pt x="1422653" y="28193"/>
                </a:lnTo>
                <a:close/>
              </a:path>
              <a:path w="5260340" h="53339">
                <a:moveTo>
                  <a:pt x="1473707" y="28193"/>
                </a:moveTo>
                <a:lnTo>
                  <a:pt x="1473707" y="23621"/>
                </a:lnTo>
                <a:lnTo>
                  <a:pt x="1436369" y="23621"/>
                </a:lnTo>
                <a:lnTo>
                  <a:pt x="1436369" y="28193"/>
                </a:lnTo>
                <a:lnTo>
                  <a:pt x="1473707" y="28193"/>
                </a:lnTo>
                <a:close/>
              </a:path>
              <a:path w="5260340" h="53339">
                <a:moveTo>
                  <a:pt x="1524761" y="28193"/>
                </a:moveTo>
                <a:lnTo>
                  <a:pt x="1524761" y="23621"/>
                </a:lnTo>
                <a:lnTo>
                  <a:pt x="1487423" y="23621"/>
                </a:lnTo>
                <a:lnTo>
                  <a:pt x="1487423" y="28193"/>
                </a:lnTo>
                <a:lnTo>
                  <a:pt x="1524761" y="28193"/>
                </a:lnTo>
                <a:close/>
              </a:path>
              <a:path w="5260340" h="53339">
                <a:moveTo>
                  <a:pt x="1575815" y="28193"/>
                </a:moveTo>
                <a:lnTo>
                  <a:pt x="1575815" y="23621"/>
                </a:lnTo>
                <a:lnTo>
                  <a:pt x="1538477" y="23621"/>
                </a:lnTo>
                <a:lnTo>
                  <a:pt x="1538477" y="28193"/>
                </a:lnTo>
                <a:lnTo>
                  <a:pt x="1575815" y="28193"/>
                </a:lnTo>
                <a:close/>
              </a:path>
              <a:path w="5260340" h="53339">
                <a:moveTo>
                  <a:pt x="1626869" y="28193"/>
                </a:moveTo>
                <a:lnTo>
                  <a:pt x="1626869" y="23621"/>
                </a:lnTo>
                <a:lnTo>
                  <a:pt x="1590293" y="23621"/>
                </a:lnTo>
                <a:lnTo>
                  <a:pt x="1590293" y="28193"/>
                </a:lnTo>
                <a:lnTo>
                  <a:pt x="1626869" y="28193"/>
                </a:lnTo>
                <a:close/>
              </a:path>
              <a:path w="5260340" h="53339">
                <a:moveTo>
                  <a:pt x="1678685" y="28193"/>
                </a:moveTo>
                <a:lnTo>
                  <a:pt x="1678685" y="23621"/>
                </a:lnTo>
                <a:lnTo>
                  <a:pt x="1641347" y="23621"/>
                </a:lnTo>
                <a:lnTo>
                  <a:pt x="1641347" y="28193"/>
                </a:lnTo>
                <a:lnTo>
                  <a:pt x="1678685" y="28193"/>
                </a:lnTo>
                <a:close/>
              </a:path>
              <a:path w="5260340" h="53339">
                <a:moveTo>
                  <a:pt x="1729739" y="28193"/>
                </a:moveTo>
                <a:lnTo>
                  <a:pt x="1729739" y="23621"/>
                </a:lnTo>
                <a:lnTo>
                  <a:pt x="1692402" y="23621"/>
                </a:lnTo>
                <a:lnTo>
                  <a:pt x="1692402" y="28193"/>
                </a:lnTo>
                <a:lnTo>
                  <a:pt x="1729739" y="28193"/>
                </a:lnTo>
                <a:close/>
              </a:path>
              <a:path w="5260340" h="53339">
                <a:moveTo>
                  <a:pt x="1780793" y="28193"/>
                </a:moveTo>
                <a:lnTo>
                  <a:pt x="1780793" y="23621"/>
                </a:lnTo>
                <a:lnTo>
                  <a:pt x="1743455" y="23621"/>
                </a:lnTo>
                <a:lnTo>
                  <a:pt x="1743455" y="28193"/>
                </a:lnTo>
                <a:lnTo>
                  <a:pt x="1780793" y="28193"/>
                </a:lnTo>
                <a:close/>
              </a:path>
              <a:path w="5260340" h="53339">
                <a:moveTo>
                  <a:pt x="1831847" y="28193"/>
                </a:moveTo>
                <a:lnTo>
                  <a:pt x="1831847" y="23621"/>
                </a:lnTo>
                <a:lnTo>
                  <a:pt x="1794509" y="23621"/>
                </a:lnTo>
                <a:lnTo>
                  <a:pt x="1794509" y="28193"/>
                </a:lnTo>
                <a:lnTo>
                  <a:pt x="1831847" y="28193"/>
                </a:lnTo>
                <a:close/>
              </a:path>
              <a:path w="5260340" h="53339">
                <a:moveTo>
                  <a:pt x="1882902" y="28193"/>
                </a:moveTo>
                <a:lnTo>
                  <a:pt x="1882902" y="23621"/>
                </a:lnTo>
                <a:lnTo>
                  <a:pt x="1845564" y="23621"/>
                </a:lnTo>
                <a:lnTo>
                  <a:pt x="1845564" y="28193"/>
                </a:lnTo>
                <a:lnTo>
                  <a:pt x="1882902" y="28193"/>
                </a:lnTo>
                <a:close/>
              </a:path>
              <a:path w="5260340" h="53339">
                <a:moveTo>
                  <a:pt x="1933955" y="28193"/>
                </a:moveTo>
                <a:lnTo>
                  <a:pt x="1933955" y="23621"/>
                </a:lnTo>
                <a:lnTo>
                  <a:pt x="1896617" y="23621"/>
                </a:lnTo>
                <a:lnTo>
                  <a:pt x="1896617" y="28193"/>
                </a:lnTo>
                <a:lnTo>
                  <a:pt x="1933955" y="28193"/>
                </a:lnTo>
                <a:close/>
              </a:path>
              <a:path w="5260340" h="53339">
                <a:moveTo>
                  <a:pt x="1985009" y="28955"/>
                </a:moveTo>
                <a:lnTo>
                  <a:pt x="1985009" y="23621"/>
                </a:lnTo>
                <a:lnTo>
                  <a:pt x="1947671" y="23621"/>
                </a:lnTo>
                <a:lnTo>
                  <a:pt x="1947671" y="28193"/>
                </a:lnTo>
                <a:lnTo>
                  <a:pt x="1985009" y="28955"/>
                </a:lnTo>
                <a:close/>
              </a:path>
              <a:path w="5260340" h="53339">
                <a:moveTo>
                  <a:pt x="2036064" y="28955"/>
                </a:moveTo>
                <a:lnTo>
                  <a:pt x="2036064" y="23621"/>
                </a:lnTo>
                <a:lnTo>
                  <a:pt x="1999488" y="23621"/>
                </a:lnTo>
                <a:lnTo>
                  <a:pt x="1999488" y="28955"/>
                </a:lnTo>
                <a:lnTo>
                  <a:pt x="2036064" y="28955"/>
                </a:lnTo>
                <a:close/>
              </a:path>
              <a:path w="5260340" h="53339">
                <a:moveTo>
                  <a:pt x="2087117" y="28955"/>
                </a:moveTo>
                <a:lnTo>
                  <a:pt x="2087117" y="24383"/>
                </a:lnTo>
                <a:lnTo>
                  <a:pt x="2050541" y="23621"/>
                </a:lnTo>
                <a:lnTo>
                  <a:pt x="2050541" y="28955"/>
                </a:lnTo>
                <a:lnTo>
                  <a:pt x="2087117" y="28955"/>
                </a:lnTo>
                <a:close/>
              </a:path>
              <a:path w="5260340" h="53339">
                <a:moveTo>
                  <a:pt x="2138933" y="28955"/>
                </a:moveTo>
                <a:lnTo>
                  <a:pt x="2138933" y="24383"/>
                </a:lnTo>
                <a:lnTo>
                  <a:pt x="2101595" y="24383"/>
                </a:lnTo>
                <a:lnTo>
                  <a:pt x="2101595" y="28955"/>
                </a:lnTo>
                <a:lnTo>
                  <a:pt x="2138933" y="28955"/>
                </a:lnTo>
                <a:close/>
              </a:path>
              <a:path w="5260340" h="53339">
                <a:moveTo>
                  <a:pt x="2189988" y="28955"/>
                </a:moveTo>
                <a:lnTo>
                  <a:pt x="2189988" y="24383"/>
                </a:lnTo>
                <a:lnTo>
                  <a:pt x="2152650" y="24383"/>
                </a:lnTo>
                <a:lnTo>
                  <a:pt x="2152650" y="28955"/>
                </a:lnTo>
                <a:lnTo>
                  <a:pt x="2189988" y="28955"/>
                </a:lnTo>
                <a:close/>
              </a:path>
              <a:path w="5260340" h="53339">
                <a:moveTo>
                  <a:pt x="2241041" y="28955"/>
                </a:moveTo>
                <a:lnTo>
                  <a:pt x="2241041" y="24383"/>
                </a:lnTo>
                <a:lnTo>
                  <a:pt x="2203704" y="24383"/>
                </a:lnTo>
                <a:lnTo>
                  <a:pt x="2203704" y="28955"/>
                </a:lnTo>
                <a:lnTo>
                  <a:pt x="2241041" y="28955"/>
                </a:lnTo>
                <a:close/>
              </a:path>
              <a:path w="5260340" h="53339">
                <a:moveTo>
                  <a:pt x="2292095" y="28955"/>
                </a:moveTo>
                <a:lnTo>
                  <a:pt x="2292095" y="24383"/>
                </a:lnTo>
                <a:lnTo>
                  <a:pt x="2254757" y="24383"/>
                </a:lnTo>
                <a:lnTo>
                  <a:pt x="2254757" y="28955"/>
                </a:lnTo>
                <a:lnTo>
                  <a:pt x="2292095" y="28955"/>
                </a:lnTo>
                <a:close/>
              </a:path>
              <a:path w="5260340" h="53339">
                <a:moveTo>
                  <a:pt x="2343150" y="28955"/>
                </a:moveTo>
                <a:lnTo>
                  <a:pt x="2343150" y="24383"/>
                </a:lnTo>
                <a:lnTo>
                  <a:pt x="2305812" y="24383"/>
                </a:lnTo>
                <a:lnTo>
                  <a:pt x="2305812" y="28955"/>
                </a:lnTo>
                <a:lnTo>
                  <a:pt x="2343150" y="28955"/>
                </a:lnTo>
                <a:close/>
              </a:path>
              <a:path w="5260340" h="53339">
                <a:moveTo>
                  <a:pt x="2394204" y="28955"/>
                </a:moveTo>
                <a:lnTo>
                  <a:pt x="2394204" y="24383"/>
                </a:lnTo>
                <a:lnTo>
                  <a:pt x="2356866" y="24383"/>
                </a:lnTo>
                <a:lnTo>
                  <a:pt x="2356866" y="28955"/>
                </a:lnTo>
                <a:lnTo>
                  <a:pt x="2394204" y="28955"/>
                </a:lnTo>
                <a:close/>
              </a:path>
              <a:path w="5260340" h="53339">
                <a:moveTo>
                  <a:pt x="2445257" y="28955"/>
                </a:moveTo>
                <a:lnTo>
                  <a:pt x="2445257" y="24383"/>
                </a:lnTo>
                <a:lnTo>
                  <a:pt x="2407919" y="24383"/>
                </a:lnTo>
                <a:lnTo>
                  <a:pt x="2407919" y="28955"/>
                </a:lnTo>
                <a:lnTo>
                  <a:pt x="2445257" y="28955"/>
                </a:lnTo>
                <a:close/>
              </a:path>
              <a:path w="5260340" h="53339">
                <a:moveTo>
                  <a:pt x="2496311" y="28955"/>
                </a:moveTo>
                <a:lnTo>
                  <a:pt x="2496311" y="24383"/>
                </a:lnTo>
                <a:lnTo>
                  <a:pt x="2459735" y="24383"/>
                </a:lnTo>
                <a:lnTo>
                  <a:pt x="2459735" y="28955"/>
                </a:lnTo>
                <a:lnTo>
                  <a:pt x="2496311" y="28955"/>
                </a:lnTo>
                <a:close/>
              </a:path>
              <a:path w="5260340" h="53339">
                <a:moveTo>
                  <a:pt x="2548128" y="28955"/>
                </a:moveTo>
                <a:lnTo>
                  <a:pt x="2548128" y="24383"/>
                </a:lnTo>
                <a:lnTo>
                  <a:pt x="2510790" y="24383"/>
                </a:lnTo>
                <a:lnTo>
                  <a:pt x="2510790" y="28955"/>
                </a:lnTo>
                <a:lnTo>
                  <a:pt x="2548128" y="28955"/>
                </a:lnTo>
                <a:close/>
              </a:path>
              <a:path w="5260340" h="53339">
                <a:moveTo>
                  <a:pt x="2599181" y="28955"/>
                </a:moveTo>
                <a:lnTo>
                  <a:pt x="2599181" y="24383"/>
                </a:lnTo>
                <a:lnTo>
                  <a:pt x="2561843" y="24383"/>
                </a:lnTo>
                <a:lnTo>
                  <a:pt x="2561843" y="28955"/>
                </a:lnTo>
                <a:lnTo>
                  <a:pt x="2599181" y="28955"/>
                </a:lnTo>
                <a:close/>
              </a:path>
              <a:path w="5260340" h="53339">
                <a:moveTo>
                  <a:pt x="2650235" y="28955"/>
                </a:moveTo>
                <a:lnTo>
                  <a:pt x="2650235" y="24383"/>
                </a:lnTo>
                <a:lnTo>
                  <a:pt x="2612897" y="24383"/>
                </a:lnTo>
                <a:lnTo>
                  <a:pt x="2612897" y="28955"/>
                </a:lnTo>
                <a:lnTo>
                  <a:pt x="2650235" y="28955"/>
                </a:lnTo>
                <a:close/>
              </a:path>
              <a:path w="5260340" h="53339">
                <a:moveTo>
                  <a:pt x="2701290" y="28955"/>
                </a:moveTo>
                <a:lnTo>
                  <a:pt x="2701290" y="24383"/>
                </a:lnTo>
                <a:lnTo>
                  <a:pt x="2663952" y="24383"/>
                </a:lnTo>
                <a:lnTo>
                  <a:pt x="2663952" y="28955"/>
                </a:lnTo>
                <a:lnTo>
                  <a:pt x="2701290" y="28955"/>
                </a:lnTo>
                <a:close/>
              </a:path>
              <a:path w="5260340" h="53339">
                <a:moveTo>
                  <a:pt x="2752343" y="28955"/>
                </a:moveTo>
                <a:lnTo>
                  <a:pt x="2752343" y="24383"/>
                </a:lnTo>
                <a:lnTo>
                  <a:pt x="2715005" y="24383"/>
                </a:lnTo>
                <a:lnTo>
                  <a:pt x="2715005" y="28955"/>
                </a:lnTo>
                <a:lnTo>
                  <a:pt x="2752343" y="28955"/>
                </a:lnTo>
                <a:close/>
              </a:path>
              <a:path w="5260340" h="53339">
                <a:moveTo>
                  <a:pt x="2803397" y="29717"/>
                </a:moveTo>
                <a:lnTo>
                  <a:pt x="2803397" y="24383"/>
                </a:lnTo>
                <a:lnTo>
                  <a:pt x="2766059" y="24383"/>
                </a:lnTo>
                <a:lnTo>
                  <a:pt x="2766059" y="28955"/>
                </a:lnTo>
                <a:lnTo>
                  <a:pt x="2803397" y="29717"/>
                </a:lnTo>
                <a:close/>
              </a:path>
              <a:path w="5260340" h="53339">
                <a:moveTo>
                  <a:pt x="2854452" y="29717"/>
                </a:moveTo>
                <a:lnTo>
                  <a:pt x="2854452" y="24383"/>
                </a:lnTo>
                <a:lnTo>
                  <a:pt x="2817114" y="24383"/>
                </a:lnTo>
                <a:lnTo>
                  <a:pt x="2817114" y="29717"/>
                </a:lnTo>
                <a:lnTo>
                  <a:pt x="2854452" y="29717"/>
                </a:lnTo>
                <a:close/>
              </a:path>
              <a:path w="5260340" h="53339">
                <a:moveTo>
                  <a:pt x="2905505" y="29717"/>
                </a:moveTo>
                <a:lnTo>
                  <a:pt x="2905505" y="25145"/>
                </a:lnTo>
                <a:lnTo>
                  <a:pt x="2868929" y="24383"/>
                </a:lnTo>
                <a:lnTo>
                  <a:pt x="2868929" y="29717"/>
                </a:lnTo>
                <a:lnTo>
                  <a:pt x="2905505" y="29717"/>
                </a:lnTo>
                <a:close/>
              </a:path>
              <a:path w="5260340" h="53339">
                <a:moveTo>
                  <a:pt x="2956559" y="29717"/>
                </a:moveTo>
                <a:lnTo>
                  <a:pt x="2956559" y="25145"/>
                </a:lnTo>
                <a:lnTo>
                  <a:pt x="2919983" y="25145"/>
                </a:lnTo>
                <a:lnTo>
                  <a:pt x="2919983" y="29717"/>
                </a:lnTo>
                <a:lnTo>
                  <a:pt x="2956559" y="29717"/>
                </a:lnTo>
                <a:close/>
              </a:path>
              <a:path w="5260340" h="53339">
                <a:moveTo>
                  <a:pt x="3008376" y="29717"/>
                </a:moveTo>
                <a:lnTo>
                  <a:pt x="3008376" y="25145"/>
                </a:lnTo>
                <a:lnTo>
                  <a:pt x="2971038" y="25145"/>
                </a:lnTo>
                <a:lnTo>
                  <a:pt x="2971038" y="29717"/>
                </a:lnTo>
                <a:lnTo>
                  <a:pt x="3008376" y="29717"/>
                </a:lnTo>
                <a:close/>
              </a:path>
              <a:path w="5260340" h="53339">
                <a:moveTo>
                  <a:pt x="3059429" y="29717"/>
                </a:moveTo>
                <a:lnTo>
                  <a:pt x="3059429" y="25145"/>
                </a:lnTo>
                <a:lnTo>
                  <a:pt x="3022091" y="25145"/>
                </a:lnTo>
                <a:lnTo>
                  <a:pt x="3022091" y="29717"/>
                </a:lnTo>
                <a:lnTo>
                  <a:pt x="3059429" y="29717"/>
                </a:lnTo>
                <a:close/>
              </a:path>
              <a:path w="5260340" h="53339">
                <a:moveTo>
                  <a:pt x="3110483" y="29717"/>
                </a:moveTo>
                <a:lnTo>
                  <a:pt x="3110483" y="25145"/>
                </a:lnTo>
                <a:lnTo>
                  <a:pt x="3073145" y="25145"/>
                </a:lnTo>
                <a:lnTo>
                  <a:pt x="3073145" y="29717"/>
                </a:lnTo>
                <a:lnTo>
                  <a:pt x="3110483" y="29717"/>
                </a:lnTo>
                <a:close/>
              </a:path>
              <a:path w="5260340" h="53339">
                <a:moveTo>
                  <a:pt x="3161538" y="29717"/>
                </a:moveTo>
                <a:lnTo>
                  <a:pt x="3161538" y="25145"/>
                </a:lnTo>
                <a:lnTo>
                  <a:pt x="3124200" y="25145"/>
                </a:lnTo>
                <a:lnTo>
                  <a:pt x="3124200" y="29717"/>
                </a:lnTo>
                <a:lnTo>
                  <a:pt x="3161538" y="29717"/>
                </a:lnTo>
                <a:close/>
              </a:path>
              <a:path w="5260340" h="53339">
                <a:moveTo>
                  <a:pt x="3212591" y="29717"/>
                </a:moveTo>
                <a:lnTo>
                  <a:pt x="3212591" y="25145"/>
                </a:lnTo>
                <a:lnTo>
                  <a:pt x="3175254" y="25145"/>
                </a:lnTo>
                <a:lnTo>
                  <a:pt x="3175254" y="29717"/>
                </a:lnTo>
                <a:lnTo>
                  <a:pt x="3212591" y="29717"/>
                </a:lnTo>
                <a:close/>
              </a:path>
              <a:path w="5260340" h="53339">
                <a:moveTo>
                  <a:pt x="3263645" y="29717"/>
                </a:moveTo>
                <a:lnTo>
                  <a:pt x="3263645" y="25145"/>
                </a:lnTo>
                <a:lnTo>
                  <a:pt x="3226307" y="25145"/>
                </a:lnTo>
                <a:lnTo>
                  <a:pt x="3226307" y="29717"/>
                </a:lnTo>
                <a:lnTo>
                  <a:pt x="3263645" y="29717"/>
                </a:lnTo>
                <a:close/>
              </a:path>
              <a:path w="5260340" h="53339">
                <a:moveTo>
                  <a:pt x="3314699" y="29717"/>
                </a:moveTo>
                <a:lnTo>
                  <a:pt x="3314699" y="25145"/>
                </a:lnTo>
                <a:lnTo>
                  <a:pt x="3278123" y="25145"/>
                </a:lnTo>
                <a:lnTo>
                  <a:pt x="3278123" y="29717"/>
                </a:lnTo>
                <a:lnTo>
                  <a:pt x="3314699" y="29717"/>
                </a:lnTo>
                <a:close/>
              </a:path>
              <a:path w="5260340" h="53339">
                <a:moveTo>
                  <a:pt x="3365754" y="29717"/>
                </a:moveTo>
                <a:lnTo>
                  <a:pt x="3365754" y="25145"/>
                </a:lnTo>
                <a:lnTo>
                  <a:pt x="3329178" y="25145"/>
                </a:lnTo>
                <a:lnTo>
                  <a:pt x="3329178" y="29717"/>
                </a:lnTo>
                <a:lnTo>
                  <a:pt x="3365754" y="29717"/>
                </a:lnTo>
                <a:close/>
              </a:path>
              <a:path w="5260340" h="53339">
                <a:moveTo>
                  <a:pt x="3417569" y="29717"/>
                </a:moveTo>
                <a:lnTo>
                  <a:pt x="3417569" y="25145"/>
                </a:lnTo>
                <a:lnTo>
                  <a:pt x="3380231" y="25145"/>
                </a:lnTo>
                <a:lnTo>
                  <a:pt x="3380231" y="29717"/>
                </a:lnTo>
                <a:lnTo>
                  <a:pt x="3417569" y="29717"/>
                </a:lnTo>
                <a:close/>
              </a:path>
              <a:path w="5260340" h="53339">
                <a:moveTo>
                  <a:pt x="3468623" y="29717"/>
                </a:moveTo>
                <a:lnTo>
                  <a:pt x="3468623" y="25145"/>
                </a:lnTo>
                <a:lnTo>
                  <a:pt x="3431285" y="25145"/>
                </a:lnTo>
                <a:lnTo>
                  <a:pt x="3431285" y="29717"/>
                </a:lnTo>
                <a:lnTo>
                  <a:pt x="3468623" y="29717"/>
                </a:lnTo>
                <a:close/>
              </a:path>
              <a:path w="5260340" h="53339">
                <a:moveTo>
                  <a:pt x="3519678" y="29717"/>
                </a:moveTo>
                <a:lnTo>
                  <a:pt x="3519678" y="25145"/>
                </a:lnTo>
                <a:lnTo>
                  <a:pt x="3482340" y="25145"/>
                </a:lnTo>
                <a:lnTo>
                  <a:pt x="3482340" y="29717"/>
                </a:lnTo>
                <a:lnTo>
                  <a:pt x="3519678" y="29717"/>
                </a:lnTo>
                <a:close/>
              </a:path>
              <a:path w="5260340" h="53339">
                <a:moveTo>
                  <a:pt x="3570731" y="29717"/>
                </a:moveTo>
                <a:lnTo>
                  <a:pt x="3570731" y="25145"/>
                </a:lnTo>
                <a:lnTo>
                  <a:pt x="3533393" y="25145"/>
                </a:lnTo>
                <a:lnTo>
                  <a:pt x="3533393" y="29717"/>
                </a:lnTo>
                <a:lnTo>
                  <a:pt x="3570731" y="29717"/>
                </a:lnTo>
                <a:close/>
              </a:path>
              <a:path w="5260340" h="53339">
                <a:moveTo>
                  <a:pt x="3621785" y="29717"/>
                </a:moveTo>
                <a:lnTo>
                  <a:pt x="3621785" y="25145"/>
                </a:lnTo>
                <a:lnTo>
                  <a:pt x="3584447" y="25145"/>
                </a:lnTo>
                <a:lnTo>
                  <a:pt x="3584447" y="29717"/>
                </a:lnTo>
                <a:lnTo>
                  <a:pt x="3621785" y="29717"/>
                </a:lnTo>
                <a:close/>
              </a:path>
              <a:path w="5260340" h="53339">
                <a:moveTo>
                  <a:pt x="3672840" y="30479"/>
                </a:moveTo>
                <a:lnTo>
                  <a:pt x="3672840" y="25145"/>
                </a:lnTo>
                <a:lnTo>
                  <a:pt x="3635502" y="25145"/>
                </a:lnTo>
                <a:lnTo>
                  <a:pt x="3635502" y="30479"/>
                </a:lnTo>
                <a:lnTo>
                  <a:pt x="3672840" y="30479"/>
                </a:lnTo>
                <a:close/>
              </a:path>
              <a:path w="5260340" h="53339">
                <a:moveTo>
                  <a:pt x="3723893" y="30479"/>
                </a:moveTo>
                <a:lnTo>
                  <a:pt x="3723893" y="25907"/>
                </a:lnTo>
                <a:lnTo>
                  <a:pt x="3686555" y="25145"/>
                </a:lnTo>
                <a:lnTo>
                  <a:pt x="3686555" y="30479"/>
                </a:lnTo>
                <a:lnTo>
                  <a:pt x="3723893" y="30479"/>
                </a:lnTo>
                <a:close/>
              </a:path>
              <a:path w="5260340" h="53339">
                <a:moveTo>
                  <a:pt x="3774947" y="30479"/>
                </a:moveTo>
                <a:lnTo>
                  <a:pt x="3774947" y="25907"/>
                </a:lnTo>
                <a:lnTo>
                  <a:pt x="3738371" y="25907"/>
                </a:lnTo>
                <a:lnTo>
                  <a:pt x="3738371" y="30479"/>
                </a:lnTo>
                <a:lnTo>
                  <a:pt x="3774947" y="30479"/>
                </a:lnTo>
                <a:close/>
              </a:path>
              <a:path w="5260340" h="53339">
                <a:moveTo>
                  <a:pt x="3826764" y="30479"/>
                </a:moveTo>
                <a:lnTo>
                  <a:pt x="3826764" y="25907"/>
                </a:lnTo>
                <a:lnTo>
                  <a:pt x="3789426" y="25907"/>
                </a:lnTo>
                <a:lnTo>
                  <a:pt x="3789426" y="30479"/>
                </a:lnTo>
                <a:lnTo>
                  <a:pt x="3826764" y="30479"/>
                </a:lnTo>
                <a:close/>
              </a:path>
              <a:path w="5260340" h="53339">
                <a:moveTo>
                  <a:pt x="3877817" y="30479"/>
                </a:moveTo>
                <a:lnTo>
                  <a:pt x="3877817" y="25907"/>
                </a:lnTo>
                <a:lnTo>
                  <a:pt x="3840479" y="25907"/>
                </a:lnTo>
                <a:lnTo>
                  <a:pt x="3840479" y="30479"/>
                </a:lnTo>
                <a:lnTo>
                  <a:pt x="3877817" y="30479"/>
                </a:lnTo>
                <a:close/>
              </a:path>
              <a:path w="5260340" h="53339">
                <a:moveTo>
                  <a:pt x="3928871" y="30479"/>
                </a:moveTo>
                <a:lnTo>
                  <a:pt x="3928871" y="25907"/>
                </a:lnTo>
                <a:lnTo>
                  <a:pt x="3891533" y="25907"/>
                </a:lnTo>
                <a:lnTo>
                  <a:pt x="3891533" y="30479"/>
                </a:lnTo>
                <a:lnTo>
                  <a:pt x="3928871" y="30479"/>
                </a:lnTo>
                <a:close/>
              </a:path>
              <a:path w="5260340" h="53339">
                <a:moveTo>
                  <a:pt x="3979926" y="30479"/>
                </a:moveTo>
                <a:lnTo>
                  <a:pt x="3979926" y="25907"/>
                </a:lnTo>
                <a:lnTo>
                  <a:pt x="3942588" y="25907"/>
                </a:lnTo>
                <a:lnTo>
                  <a:pt x="3942588" y="30479"/>
                </a:lnTo>
                <a:lnTo>
                  <a:pt x="3979926" y="30479"/>
                </a:lnTo>
                <a:close/>
              </a:path>
              <a:path w="5260340" h="53339">
                <a:moveTo>
                  <a:pt x="4030979" y="30479"/>
                </a:moveTo>
                <a:lnTo>
                  <a:pt x="4030979" y="25907"/>
                </a:lnTo>
                <a:lnTo>
                  <a:pt x="3993641" y="25907"/>
                </a:lnTo>
                <a:lnTo>
                  <a:pt x="3993641" y="30479"/>
                </a:lnTo>
                <a:lnTo>
                  <a:pt x="4030979" y="30479"/>
                </a:lnTo>
                <a:close/>
              </a:path>
              <a:path w="5260340" h="53339">
                <a:moveTo>
                  <a:pt x="4082034" y="30479"/>
                </a:moveTo>
                <a:lnTo>
                  <a:pt x="4082034" y="25907"/>
                </a:lnTo>
                <a:lnTo>
                  <a:pt x="4044695" y="25907"/>
                </a:lnTo>
                <a:lnTo>
                  <a:pt x="4044695" y="30479"/>
                </a:lnTo>
                <a:lnTo>
                  <a:pt x="4082034" y="30479"/>
                </a:lnTo>
                <a:close/>
              </a:path>
              <a:path w="5260340" h="53339">
                <a:moveTo>
                  <a:pt x="4133088" y="30479"/>
                </a:moveTo>
                <a:lnTo>
                  <a:pt x="4133088" y="25907"/>
                </a:lnTo>
                <a:lnTo>
                  <a:pt x="4095749" y="25907"/>
                </a:lnTo>
                <a:lnTo>
                  <a:pt x="4095749" y="30479"/>
                </a:lnTo>
                <a:lnTo>
                  <a:pt x="4133088" y="30479"/>
                </a:lnTo>
                <a:close/>
              </a:path>
              <a:path w="5260340" h="53339">
                <a:moveTo>
                  <a:pt x="4184141" y="30479"/>
                </a:moveTo>
                <a:lnTo>
                  <a:pt x="4184141" y="25907"/>
                </a:lnTo>
                <a:lnTo>
                  <a:pt x="4147566" y="25907"/>
                </a:lnTo>
                <a:lnTo>
                  <a:pt x="4147566" y="30479"/>
                </a:lnTo>
                <a:lnTo>
                  <a:pt x="4184141" y="30479"/>
                </a:lnTo>
                <a:close/>
              </a:path>
              <a:path w="5260340" h="53339">
                <a:moveTo>
                  <a:pt x="4235194" y="30479"/>
                </a:moveTo>
                <a:lnTo>
                  <a:pt x="4235194" y="25907"/>
                </a:lnTo>
                <a:lnTo>
                  <a:pt x="4198620" y="25907"/>
                </a:lnTo>
                <a:lnTo>
                  <a:pt x="4198620" y="30479"/>
                </a:lnTo>
                <a:lnTo>
                  <a:pt x="4235194" y="30479"/>
                </a:lnTo>
                <a:close/>
              </a:path>
              <a:path w="5260340" h="53339">
                <a:moveTo>
                  <a:pt x="4287012" y="30479"/>
                </a:moveTo>
                <a:lnTo>
                  <a:pt x="4287012" y="25907"/>
                </a:lnTo>
                <a:lnTo>
                  <a:pt x="4249673" y="25907"/>
                </a:lnTo>
                <a:lnTo>
                  <a:pt x="4249673" y="30479"/>
                </a:lnTo>
                <a:lnTo>
                  <a:pt x="4287012" y="30479"/>
                </a:lnTo>
                <a:close/>
              </a:path>
              <a:path w="5260340" h="53339">
                <a:moveTo>
                  <a:pt x="4338066" y="30479"/>
                </a:moveTo>
                <a:lnTo>
                  <a:pt x="4338066" y="25907"/>
                </a:lnTo>
                <a:lnTo>
                  <a:pt x="4300727" y="25907"/>
                </a:lnTo>
                <a:lnTo>
                  <a:pt x="4300727" y="30479"/>
                </a:lnTo>
                <a:lnTo>
                  <a:pt x="4338066" y="30479"/>
                </a:lnTo>
                <a:close/>
              </a:path>
              <a:path w="5260340" h="53339">
                <a:moveTo>
                  <a:pt x="4389121" y="30479"/>
                </a:moveTo>
                <a:lnTo>
                  <a:pt x="4389121" y="25907"/>
                </a:lnTo>
                <a:lnTo>
                  <a:pt x="4351782" y="25907"/>
                </a:lnTo>
                <a:lnTo>
                  <a:pt x="4351782" y="30479"/>
                </a:lnTo>
                <a:lnTo>
                  <a:pt x="4389121" y="30479"/>
                </a:lnTo>
                <a:close/>
              </a:path>
              <a:path w="5260340" h="53339">
                <a:moveTo>
                  <a:pt x="4440174" y="30479"/>
                </a:moveTo>
                <a:lnTo>
                  <a:pt x="4440174" y="25907"/>
                </a:lnTo>
                <a:lnTo>
                  <a:pt x="4402836" y="25907"/>
                </a:lnTo>
                <a:lnTo>
                  <a:pt x="4402836" y="30479"/>
                </a:lnTo>
                <a:lnTo>
                  <a:pt x="4440174" y="30479"/>
                </a:lnTo>
                <a:close/>
              </a:path>
              <a:path w="5260340" h="53339">
                <a:moveTo>
                  <a:pt x="4491227" y="31241"/>
                </a:moveTo>
                <a:lnTo>
                  <a:pt x="4491227" y="25907"/>
                </a:lnTo>
                <a:lnTo>
                  <a:pt x="4453890" y="25907"/>
                </a:lnTo>
                <a:lnTo>
                  <a:pt x="4453890" y="30479"/>
                </a:lnTo>
                <a:lnTo>
                  <a:pt x="4491227" y="31241"/>
                </a:lnTo>
                <a:close/>
              </a:path>
              <a:path w="5260340" h="53339">
                <a:moveTo>
                  <a:pt x="4542280" y="31241"/>
                </a:moveTo>
                <a:lnTo>
                  <a:pt x="4542280" y="25907"/>
                </a:lnTo>
                <a:lnTo>
                  <a:pt x="4504944" y="25907"/>
                </a:lnTo>
                <a:lnTo>
                  <a:pt x="4504944" y="31241"/>
                </a:lnTo>
                <a:lnTo>
                  <a:pt x="4542280" y="31241"/>
                </a:lnTo>
                <a:close/>
              </a:path>
              <a:path w="5260340" h="53339">
                <a:moveTo>
                  <a:pt x="4593336" y="31241"/>
                </a:moveTo>
                <a:lnTo>
                  <a:pt x="4593336" y="26670"/>
                </a:lnTo>
                <a:lnTo>
                  <a:pt x="4555997" y="26670"/>
                </a:lnTo>
                <a:lnTo>
                  <a:pt x="4555997" y="31241"/>
                </a:lnTo>
                <a:lnTo>
                  <a:pt x="4593336" y="31241"/>
                </a:lnTo>
                <a:close/>
              </a:path>
              <a:path w="5260340" h="53339">
                <a:moveTo>
                  <a:pt x="4644390" y="31241"/>
                </a:moveTo>
                <a:lnTo>
                  <a:pt x="4644390" y="26670"/>
                </a:lnTo>
                <a:lnTo>
                  <a:pt x="4607814" y="26670"/>
                </a:lnTo>
                <a:lnTo>
                  <a:pt x="4607814" y="31241"/>
                </a:lnTo>
                <a:lnTo>
                  <a:pt x="4644390" y="31241"/>
                </a:lnTo>
                <a:close/>
              </a:path>
              <a:path w="5260340" h="53339">
                <a:moveTo>
                  <a:pt x="4696204" y="31241"/>
                </a:moveTo>
                <a:lnTo>
                  <a:pt x="4696204" y="26670"/>
                </a:lnTo>
                <a:lnTo>
                  <a:pt x="4658868" y="26670"/>
                </a:lnTo>
                <a:lnTo>
                  <a:pt x="4658868" y="31241"/>
                </a:lnTo>
                <a:lnTo>
                  <a:pt x="4696204" y="31241"/>
                </a:lnTo>
                <a:close/>
              </a:path>
              <a:path w="5260340" h="53339">
                <a:moveTo>
                  <a:pt x="4747260" y="31241"/>
                </a:moveTo>
                <a:lnTo>
                  <a:pt x="4747260" y="26670"/>
                </a:lnTo>
                <a:lnTo>
                  <a:pt x="4709921" y="26670"/>
                </a:lnTo>
                <a:lnTo>
                  <a:pt x="4709921" y="31241"/>
                </a:lnTo>
                <a:lnTo>
                  <a:pt x="4747260" y="31241"/>
                </a:lnTo>
                <a:close/>
              </a:path>
              <a:path w="5260340" h="53339">
                <a:moveTo>
                  <a:pt x="4798314" y="31241"/>
                </a:moveTo>
                <a:lnTo>
                  <a:pt x="4798314" y="26670"/>
                </a:lnTo>
                <a:lnTo>
                  <a:pt x="4760975" y="26670"/>
                </a:lnTo>
                <a:lnTo>
                  <a:pt x="4760975" y="31241"/>
                </a:lnTo>
                <a:lnTo>
                  <a:pt x="4798314" y="31241"/>
                </a:lnTo>
                <a:close/>
              </a:path>
              <a:path w="5260340" h="53339">
                <a:moveTo>
                  <a:pt x="4849368" y="31241"/>
                </a:moveTo>
                <a:lnTo>
                  <a:pt x="4849368" y="26670"/>
                </a:lnTo>
                <a:lnTo>
                  <a:pt x="4812029" y="26670"/>
                </a:lnTo>
                <a:lnTo>
                  <a:pt x="4812029" y="31241"/>
                </a:lnTo>
                <a:lnTo>
                  <a:pt x="4849368" y="31241"/>
                </a:lnTo>
                <a:close/>
              </a:path>
              <a:path w="5260340" h="53339">
                <a:moveTo>
                  <a:pt x="4900422" y="31241"/>
                </a:moveTo>
                <a:lnTo>
                  <a:pt x="4900422" y="26670"/>
                </a:lnTo>
                <a:lnTo>
                  <a:pt x="4863084" y="26670"/>
                </a:lnTo>
                <a:lnTo>
                  <a:pt x="4863084" y="31241"/>
                </a:lnTo>
                <a:lnTo>
                  <a:pt x="4900422" y="31241"/>
                </a:lnTo>
                <a:close/>
              </a:path>
              <a:path w="5260340" h="53339">
                <a:moveTo>
                  <a:pt x="4951476" y="31241"/>
                </a:moveTo>
                <a:lnTo>
                  <a:pt x="4951476" y="26670"/>
                </a:lnTo>
                <a:lnTo>
                  <a:pt x="4914138" y="26670"/>
                </a:lnTo>
                <a:lnTo>
                  <a:pt x="4914138" y="31241"/>
                </a:lnTo>
                <a:lnTo>
                  <a:pt x="4951476" y="31241"/>
                </a:lnTo>
                <a:close/>
              </a:path>
              <a:path w="5260340" h="53339">
                <a:moveTo>
                  <a:pt x="5002530" y="31241"/>
                </a:moveTo>
                <a:lnTo>
                  <a:pt x="5002530" y="26670"/>
                </a:lnTo>
                <a:lnTo>
                  <a:pt x="4965192" y="26670"/>
                </a:lnTo>
                <a:lnTo>
                  <a:pt x="4965192" y="31241"/>
                </a:lnTo>
                <a:lnTo>
                  <a:pt x="5002530" y="31241"/>
                </a:lnTo>
                <a:close/>
              </a:path>
              <a:path w="5260340" h="53339">
                <a:moveTo>
                  <a:pt x="5053584" y="31241"/>
                </a:moveTo>
                <a:lnTo>
                  <a:pt x="5053584" y="26670"/>
                </a:lnTo>
                <a:lnTo>
                  <a:pt x="5017008" y="26670"/>
                </a:lnTo>
                <a:lnTo>
                  <a:pt x="5017008" y="31241"/>
                </a:lnTo>
                <a:lnTo>
                  <a:pt x="5053584" y="31241"/>
                </a:lnTo>
                <a:close/>
              </a:path>
              <a:path w="5260340" h="53339">
                <a:moveTo>
                  <a:pt x="5104638" y="31241"/>
                </a:moveTo>
                <a:lnTo>
                  <a:pt x="5104638" y="26670"/>
                </a:lnTo>
                <a:lnTo>
                  <a:pt x="5068062" y="26670"/>
                </a:lnTo>
                <a:lnTo>
                  <a:pt x="5068062" y="31241"/>
                </a:lnTo>
                <a:lnTo>
                  <a:pt x="5104638" y="31241"/>
                </a:lnTo>
                <a:close/>
              </a:path>
              <a:path w="5260340" h="53339">
                <a:moveTo>
                  <a:pt x="5156454" y="31241"/>
                </a:moveTo>
                <a:lnTo>
                  <a:pt x="5156454" y="26670"/>
                </a:lnTo>
                <a:lnTo>
                  <a:pt x="5119116" y="26670"/>
                </a:lnTo>
                <a:lnTo>
                  <a:pt x="5119116" y="31241"/>
                </a:lnTo>
                <a:lnTo>
                  <a:pt x="5156454" y="31241"/>
                </a:lnTo>
                <a:close/>
              </a:path>
              <a:path w="5260340" h="53339">
                <a:moveTo>
                  <a:pt x="5207506" y="31241"/>
                </a:moveTo>
                <a:lnTo>
                  <a:pt x="5207506" y="26670"/>
                </a:lnTo>
                <a:lnTo>
                  <a:pt x="5170170" y="26670"/>
                </a:lnTo>
                <a:lnTo>
                  <a:pt x="5170170" y="31241"/>
                </a:lnTo>
                <a:lnTo>
                  <a:pt x="5207506" y="31241"/>
                </a:lnTo>
                <a:close/>
              </a:path>
              <a:path w="5260340" h="53339">
                <a:moveTo>
                  <a:pt x="5256177" y="26670"/>
                </a:moveTo>
                <a:lnTo>
                  <a:pt x="5219699" y="5333"/>
                </a:lnTo>
                <a:lnTo>
                  <a:pt x="5218175" y="4571"/>
                </a:lnTo>
                <a:lnTo>
                  <a:pt x="5216651" y="5333"/>
                </a:lnTo>
                <a:lnTo>
                  <a:pt x="5215890" y="6095"/>
                </a:lnTo>
                <a:lnTo>
                  <a:pt x="5215890" y="9143"/>
                </a:lnTo>
                <a:lnTo>
                  <a:pt x="5217414" y="9905"/>
                </a:lnTo>
                <a:lnTo>
                  <a:pt x="5246152" y="26670"/>
                </a:lnTo>
                <a:lnTo>
                  <a:pt x="5256177" y="26670"/>
                </a:lnTo>
                <a:close/>
              </a:path>
              <a:path w="5260340" h="53339">
                <a:moveTo>
                  <a:pt x="5256177" y="31241"/>
                </a:moveTo>
                <a:lnTo>
                  <a:pt x="5247458" y="31241"/>
                </a:lnTo>
                <a:lnTo>
                  <a:pt x="5217414" y="48767"/>
                </a:lnTo>
                <a:lnTo>
                  <a:pt x="5215890" y="49529"/>
                </a:lnTo>
                <a:lnTo>
                  <a:pt x="5215890" y="51815"/>
                </a:lnTo>
                <a:lnTo>
                  <a:pt x="5216651" y="53339"/>
                </a:lnTo>
                <a:lnTo>
                  <a:pt x="5218175" y="53339"/>
                </a:lnTo>
                <a:lnTo>
                  <a:pt x="5219699" y="52577"/>
                </a:lnTo>
                <a:lnTo>
                  <a:pt x="5256177" y="31241"/>
                </a:lnTo>
                <a:close/>
              </a:path>
              <a:path w="5260340" h="53339">
                <a:moveTo>
                  <a:pt x="5250724" y="29336"/>
                </a:moveTo>
                <a:lnTo>
                  <a:pt x="5246152" y="26670"/>
                </a:lnTo>
                <a:lnTo>
                  <a:pt x="5221223" y="26670"/>
                </a:lnTo>
                <a:lnTo>
                  <a:pt x="5221223" y="31241"/>
                </a:lnTo>
                <a:lnTo>
                  <a:pt x="5247458" y="31241"/>
                </a:lnTo>
                <a:lnTo>
                  <a:pt x="5250724" y="29336"/>
                </a:lnTo>
                <a:close/>
              </a:path>
              <a:path w="5260340" h="53339">
                <a:moveTo>
                  <a:pt x="5260086" y="28955"/>
                </a:moveTo>
                <a:lnTo>
                  <a:pt x="5256275" y="26727"/>
                </a:lnTo>
                <a:lnTo>
                  <a:pt x="5246152" y="26670"/>
                </a:lnTo>
                <a:lnTo>
                  <a:pt x="5250724" y="29336"/>
                </a:lnTo>
                <a:lnTo>
                  <a:pt x="5253990" y="27431"/>
                </a:lnTo>
                <a:lnTo>
                  <a:pt x="5253990" y="31241"/>
                </a:lnTo>
                <a:lnTo>
                  <a:pt x="5256275" y="31184"/>
                </a:lnTo>
                <a:lnTo>
                  <a:pt x="5260086" y="28955"/>
                </a:lnTo>
                <a:close/>
              </a:path>
              <a:path w="5260340" h="53339">
                <a:moveTo>
                  <a:pt x="5253990" y="31241"/>
                </a:moveTo>
                <a:lnTo>
                  <a:pt x="5250724" y="29336"/>
                </a:lnTo>
                <a:lnTo>
                  <a:pt x="5247458" y="31241"/>
                </a:lnTo>
                <a:lnTo>
                  <a:pt x="5253990" y="31241"/>
                </a:lnTo>
                <a:close/>
              </a:path>
              <a:path w="5260340" h="53339">
                <a:moveTo>
                  <a:pt x="5253990" y="31241"/>
                </a:moveTo>
                <a:lnTo>
                  <a:pt x="5253990" y="27431"/>
                </a:lnTo>
                <a:lnTo>
                  <a:pt x="5250724" y="29336"/>
                </a:lnTo>
                <a:lnTo>
                  <a:pt x="5253990" y="31241"/>
                </a:lnTo>
                <a:close/>
              </a:path>
              <a:path w="5260340" h="53339">
                <a:moveTo>
                  <a:pt x="5256275" y="31241"/>
                </a:moveTo>
                <a:close/>
              </a:path>
              <a:path w="5260340" h="53339">
                <a:moveTo>
                  <a:pt x="5256275" y="26727"/>
                </a:move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4456429" y="2881816"/>
            <a:ext cx="2019300" cy="1593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850" spc="5">
                <a:solidFill>
                  <a:srgbClr val="3F3F3F"/>
                </a:solidFill>
                <a:latin typeface="Arial"/>
                <a:cs typeface="Arial"/>
              </a:rPr>
              <a:t>7.89% </a:t>
            </a:r>
            <a:r>
              <a:rPr dirty="0" sz="850" spc="15">
                <a:solidFill>
                  <a:srgbClr val="3F3F3F"/>
                </a:solidFill>
                <a:latin typeface="Arial"/>
                <a:cs typeface="Arial"/>
              </a:rPr>
              <a:t>Weighted </a:t>
            </a:r>
            <a:r>
              <a:rPr dirty="0" sz="850">
                <a:solidFill>
                  <a:srgbClr val="3F3F3F"/>
                </a:solidFill>
                <a:latin typeface="Arial"/>
                <a:cs typeface="Arial"/>
              </a:rPr>
              <a:t>Average </a:t>
            </a:r>
            <a:r>
              <a:rPr dirty="0" sz="850" spc="5">
                <a:solidFill>
                  <a:srgbClr val="3F3F3F"/>
                </a:solidFill>
                <a:latin typeface="Arial"/>
                <a:cs typeface="Arial"/>
              </a:rPr>
              <a:t>Actuarial</a:t>
            </a:r>
            <a:r>
              <a:rPr dirty="0" sz="850" spc="-145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3F3F3F"/>
                </a:solidFill>
                <a:latin typeface="Arial"/>
                <a:cs typeface="Arial"/>
              </a:rPr>
              <a:t>Rate</a:t>
            </a:r>
            <a:endParaRPr sz="850">
              <a:latin typeface="Arial"/>
              <a:cs typeface="Arial"/>
            </a:endParaRPr>
          </a:p>
        </p:txBody>
      </p:sp>
      <p:sp>
        <p:nvSpPr>
          <p:cNvPr id="121" name="object 1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20" name="object 120"/>
          <p:cNvSpPr txBox="1"/>
          <p:nvPr/>
        </p:nvSpPr>
        <p:spPr>
          <a:xfrm>
            <a:off x="2611627" y="5245769"/>
            <a:ext cx="847725" cy="26416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>
                <a:latin typeface="Calibri"/>
                <a:cs typeface="Calibri"/>
              </a:rPr>
              <a:t>Legend</a:t>
            </a:r>
            <a:endParaRPr sz="750">
              <a:latin typeface="Calibri"/>
              <a:cs typeface="Calibri"/>
            </a:endParaRPr>
          </a:p>
          <a:p>
            <a:pPr marL="96520" indent="-83820">
              <a:lnSpc>
                <a:spcPct val="100000"/>
              </a:lnSpc>
              <a:spcBef>
                <a:spcPts val="55"/>
              </a:spcBef>
              <a:buClr>
                <a:srgbClr val="548ED5"/>
              </a:buClr>
              <a:buChar char="●"/>
              <a:tabLst>
                <a:tab pos="96520" algn="l"/>
              </a:tabLst>
            </a:pPr>
            <a:r>
              <a:rPr dirty="0" sz="750">
                <a:latin typeface="Calibri"/>
                <a:cs typeface="Calibri"/>
              </a:rPr>
              <a:t>state pension</a:t>
            </a:r>
            <a:r>
              <a:rPr dirty="0" sz="750" spc="60">
                <a:latin typeface="Calibri"/>
                <a:cs typeface="Calibri"/>
              </a:rPr>
              <a:t> </a:t>
            </a:r>
            <a:r>
              <a:rPr dirty="0" sz="750" spc="5">
                <a:latin typeface="Calibri"/>
                <a:cs typeface="Calibri"/>
              </a:rPr>
              <a:t>plan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998474"/>
            <a:ext cx="6887209" cy="8794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dirty="0"/>
              <a:t>4. State Pension Asset Class Return &amp;</a:t>
            </a:r>
            <a:r>
              <a:rPr dirty="0" spc="-270"/>
              <a:t> </a:t>
            </a:r>
            <a:r>
              <a:rPr dirty="0"/>
              <a:t>Risk  10 Fiscal </a:t>
            </a:r>
            <a:r>
              <a:rPr dirty="0" spc="-55"/>
              <a:t>Years </a:t>
            </a:r>
            <a:r>
              <a:rPr dirty="0"/>
              <a:t>ending</a:t>
            </a:r>
            <a:r>
              <a:rPr dirty="0" spc="-15"/>
              <a:t> </a:t>
            </a:r>
            <a:r>
              <a:rPr dirty="0"/>
              <a:t>FY2017</a:t>
            </a:r>
          </a:p>
        </p:txBody>
      </p:sp>
      <p:sp>
        <p:nvSpPr>
          <p:cNvPr id="3" name="object 3"/>
          <p:cNvSpPr/>
          <p:nvPr/>
        </p:nvSpPr>
        <p:spPr>
          <a:xfrm>
            <a:off x="1910333" y="2244089"/>
            <a:ext cx="0" cy="4315460"/>
          </a:xfrm>
          <a:custGeom>
            <a:avLst/>
            <a:gdLst/>
            <a:ahLst/>
            <a:cxnLst/>
            <a:rect l="l" t="t" r="r" b="b"/>
            <a:pathLst>
              <a:path w="0" h="4315459">
                <a:moveTo>
                  <a:pt x="0" y="4315206"/>
                </a:moveTo>
                <a:lnTo>
                  <a:pt x="0" y="0"/>
                </a:lnTo>
              </a:path>
            </a:pathLst>
          </a:custGeom>
          <a:ln w="41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10333" y="6249923"/>
            <a:ext cx="6289040" cy="0"/>
          </a:xfrm>
          <a:custGeom>
            <a:avLst/>
            <a:gdLst/>
            <a:ahLst/>
            <a:cxnLst/>
            <a:rect l="l" t="t" r="r" b="b"/>
            <a:pathLst>
              <a:path w="6289040" h="0">
                <a:moveTo>
                  <a:pt x="0" y="0"/>
                </a:moveTo>
                <a:lnTo>
                  <a:pt x="6288786" y="0"/>
                </a:lnTo>
              </a:path>
            </a:pathLst>
          </a:custGeom>
          <a:ln w="41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91510" y="4117213"/>
            <a:ext cx="5253291" cy="1994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93757" y="3857466"/>
            <a:ext cx="862647" cy="5534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498842" y="5230367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0"/>
                </a:moveTo>
                <a:lnTo>
                  <a:pt x="0" y="4572"/>
                </a:lnTo>
                <a:lnTo>
                  <a:pt x="14477" y="4572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98842" y="5230367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4572"/>
                </a:moveTo>
                <a:lnTo>
                  <a:pt x="0" y="0"/>
                </a:lnTo>
                <a:lnTo>
                  <a:pt x="14477" y="0"/>
                </a:lnTo>
                <a:lnTo>
                  <a:pt x="14477" y="4572"/>
                </a:lnTo>
                <a:lnTo>
                  <a:pt x="0" y="4572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36208" y="4152900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0"/>
                </a:moveTo>
                <a:lnTo>
                  <a:pt x="0" y="3809"/>
                </a:lnTo>
                <a:lnTo>
                  <a:pt x="14477" y="3809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36208" y="4152900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3809"/>
                </a:moveTo>
                <a:lnTo>
                  <a:pt x="0" y="0"/>
                </a:lnTo>
                <a:lnTo>
                  <a:pt x="14477" y="0"/>
                </a:lnTo>
                <a:lnTo>
                  <a:pt x="14477" y="3809"/>
                </a:lnTo>
                <a:lnTo>
                  <a:pt x="0" y="3809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52181" y="4837938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0"/>
                </a:moveTo>
                <a:lnTo>
                  <a:pt x="0" y="4572"/>
                </a:lnTo>
                <a:lnTo>
                  <a:pt x="14477" y="4572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52181" y="4837937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4572"/>
                </a:moveTo>
                <a:lnTo>
                  <a:pt x="0" y="0"/>
                </a:lnTo>
                <a:lnTo>
                  <a:pt x="14477" y="0"/>
                </a:lnTo>
                <a:lnTo>
                  <a:pt x="14477" y="4572"/>
                </a:lnTo>
                <a:lnTo>
                  <a:pt x="0" y="4572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30568" y="6089141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0"/>
                </a:moveTo>
                <a:lnTo>
                  <a:pt x="0" y="4572"/>
                </a:lnTo>
                <a:lnTo>
                  <a:pt x="14477" y="4572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30568" y="6089141"/>
            <a:ext cx="14604" cy="5080"/>
          </a:xfrm>
          <a:custGeom>
            <a:avLst/>
            <a:gdLst/>
            <a:ahLst/>
            <a:cxnLst/>
            <a:rect l="l" t="t" r="r" b="b"/>
            <a:pathLst>
              <a:path w="14604" h="5079">
                <a:moveTo>
                  <a:pt x="0" y="4572"/>
                </a:moveTo>
                <a:lnTo>
                  <a:pt x="0" y="0"/>
                </a:lnTo>
                <a:lnTo>
                  <a:pt x="14477" y="0"/>
                </a:lnTo>
                <a:lnTo>
                  <a:pt x="14477" y="4572"/>
                </a:lnTo>
                <a:lnTo>
                  <a:pt x="0" y="4572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44561" y="6416040"/>
            <a:ext cx="13970" cy="3810"/>
          </a:xfrm>
          <a:custGeom>
            <a:avLst/>
            <a:gdLst/>
            <a:ahLst/>
            <a:cxnLst/>
            <a:rect l="l" t="t" r="r" b="b"/>
            <a:pathLst>
              <a:path w="13970" h="3810">
                <a:moveTo>
                  <a:pt x="0" y="0"/>
                </a:moveTo>
                <a:lnTo>
                  <a:pt x="0" y="3809"/>
                </a:lnTo>
                <a:lnTo>
                  <a:pt x="13716" y="3809"/>
                </a:lnTo>
                <a:lnTo>
                  <a:pt x="13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44561" y="6416040"/>
            <a:ext cx="13970" cy="3810"/>
          </a:xfrm>
          <a:custGeom>
            <a:avLst/>
            <a:gdLst/>
            <a:ahLst/>
            <a:cxnLst/>
            <a:rect l="l" t="t" r="r" b="b"/>
            <a:pathLst>
              <a:path w="13970" h="3810">
                <a:moveTo>
                  <a:pt x="0" y="3809"/>
                </a:moveTo>
                <a:lnTo>
                  <a:pt x="0" y="0"/>
                </a:lnTo>
                <a:lnTo>
                  <a:pt x="13716" y="0"/>
                </a:lnTo>
                <a:lnTo>
                  <a:pt x="13716" y="3809"/>
                </a:lnTo>
                <a:lnTo>
                  <a:pt x="0" y="3809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866126" y="5552694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0"/>
                </a:moveTo>
                <a:lnTo>
                  <a:pt x="0" y="3809"/>
                </a:lnTo>
                <a:lnTo>
                  <a:pt x="14477" y="3809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66126" y="5552694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3809"/>
                </a:moveTo>
                <a:lnTo>
                  <a:pt x="0" y="0"/>
                </a:lnTo>
                <a:lnTo>
                  <a:pt x="14477" y="0"/>
                </a:lnTo>
                <a:lnTo>
                  <a:pt x="14477" y="3809"/>
                </a:lnTo>
                <a:lnTo>
                  <a:pt x="0" y="3809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35240" y="5139690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0"/>
                </a:moveTo>
                <a:lnTo>
                  <a:pt x="0" y="3809"/>
                </a:lnTo>
                <a:lnTo>
                  <a:pt x="14477" y="3809"/>
                </a:lnTo>
                <a:lnTo>
                  <a:pt x="14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35240" y="5139690"/>
            <a:ext cx="14604" cy="3810"/>
          </a:xfrm>
          <a:custGeom>
            <a:avLst/>
            <a:gdLst/>
            <a:ahLst/>
            <a:cxnLst/>
            <a:rect l="l" t="t" r="r" b="b"/>
            <a:pathLst>
              <a:path w="14604" h="3810">
                <a:moveTo>
                  <a:pt x="0" y="3809"/>
                </a:moveTo>
                <a:lnTo>
                  <a:pt x="0" y="0"/>
                </a:lnTo>
                <a:lnTo>
                  <a:pt x="14477" y="0"/>
                </a:lnTo>
                <a:lnTo>
                  <a:pt x="14477" y="3809"/>
                </a:lnTo>
                <a:lnTo>
                  <a:pt x="0" y="3809"/>
                </a:lnTo>
                <a:close/>
              </a:path>
            </a:pathLst>
          </a:custGeom>
          <a:ln w="4127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46070" y="5308853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19" h="3810">
                <a:moveTo>
                  <a:pt x="0" y="0"/>
                </a:moveTo>
                <a:lnTo>
                  <a:pt x="0" y="3810"/>
                </a:lnTo>
                <a:lnTo>
                  <a:pt x="32766" y="3810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46070" y="5308853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19" h="3810">
                <a:moveTo>
                  <a:pt x="0" y="3810"/>
                </a:moveTo>
                <a:lnTo>
                  <a:pt x="0" y="0"/>
                </a:lnTo>
                <a:lnTo>
                  <a:pt x="32766" y="0"/>
                </a:lnTo>
                <a:lnTo>
                  <a:pt x="32766" y="3810"/>
                </a:lnTo>
                <a:lnTo>
                  <a:pt x="0" y="3810"/>
                </a:lnTo>
                <a:close/>
              </a:path>
            </a:pathLst>
          </a:custGeom>
          <a:ln w="4127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61994" y="3611879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20" h="3810">
                <a:moveTo>
                  <a:pt x="0" y="0"/>
                </a:moveTo>
                <a:lnTo>
                  <a:pt x="0" y="3810"/>
                </a:lnTo>
                <a:lnTo>
                  <a:pt x="32765" y="3810"/>
                </a:lnTo>
                <a:lnTo>
                  <a:pt x="32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61994" y="3611879"/>
            <a:ext cx="33020" cy="3810"/>
          </a:xfrm>
          <a:custGeom>
            <a:avLst/>
            <a:gdLst/>
            <a:ahLst/>
            <a:cxnLst/>
            <a:rect l="l" t="t" r="r" b="b"/>
            <a:pathLst>
              <a:path w="33020" h="3810">
                <a:moveTo>
                  <a:pt x="0" y="3810"/>
                </a:moveTo>
                <a:lnTo>
                  <a:pt x="0" y="0"/>
                </a:lnTo>
                <a:lnTo>
                  <a:pt x="32765" y="0"/>
                </a:lnTo>
                <a:lnTo>
                  <a:pt x="32765" y="3810"/>
                </a:lnTo>
                <a:lnTo>
                  <a:pt x="0" y="3810"/>
                </a:lnTo>
                <a:close/>
              </a:path>
            </a:pathLst>
          </a:custGeom>
          <a:ln w="4127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40479" y="3735323"/>
            <a:ext cx="33020" cy="5080"/>
          </a:xfrm>
          <a:custGeom>
            <a:avLst/>
            <a:gdLst/>
            <a:ahLst/>
            <a:cxnLst/>
            <a:rect l="l" t="t" r="r" b="b"/>
            <a:pathLst>
              <a:path w="33020" h="5079">
                <a:moveTo>
                  <a:pt x="0" y="0"/>
                </a:moveTo>
                <a:lnTo>
                  <a:pt x="0" y="4572"/>
                </a:lnTo>
                <a:lnTo>
                  <a:pt x="32765" y="4572"/>
                </a:lnTo>
                <a:lnTo>
                  <a:pt x="32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40479" y="3735323"/>
            <a:ext cx="33020" cy="5080"/>
          </a:xfrm>
          <a:custGeom>
            <a:avLst/>
            <a:gdLst/>
            <a:ahLst/>
            <a:cxnLst/>
            <a:rect l="l" t="t" r="r" b="b"/>
            <a:pathLst>
              <a:path w="33020" h="5079">
                <a:moveTo>
                  <a:pt x="0" y="4572"/>
                </a:moveTo>
                <a:lnTo>
                  <a:pt x="0" y="0"/>
                </a:lnTo>
                <a:lnTo>
                  <a:pt x="32765" y="0"/>
                </a:lnTo>
                <a:lnTo>
                  <a:pt x="32765" y="4572"/>
                </a:lnTo>
                <a:lnTo>
                  <a:pt x="0" y="4572"/>
                </a:lnTo>
                <a:close/>
              </a:path>
            </a:pathLst>
          </a:custGeom>
          <a:ln w="4127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69514" y="4284726"/>
            <a:ext cx="33655" cy="3810"/>
          </a:xfrm>
          <a:custGeom>
            <a:avLst/>
            <a:gdLst/>
            <a:ahLst/>
            <a:cxnLst/>
            <a:rect l="l" t="t" r="r" b="b"/>
            <a:pathLst>
              <a:path w="33655" h="3810">
                <a:moveTo>
                  <a:pt x="0" y="0"/>
                </a:moveTo>
                <a:lnTo>
                  <a:pt x="0" y="3809"/>
                </a:lnTo>
                <a:lnTo>
                  <a:pt x="33527" y="3809"/>
                </a:lnTo>
                <a:lnTo>
                  <a:pt x="3352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69514" y="4284726"/>
            <a:ext cx="33655" cy="3810"/>
          </a:xfrm>
          <a:custGeom>
            <a:avLst/>
            <a:gdLst/>
            <a:ahLst/>
            <a:cxnLst/>
            <a:rect l="l" t="t" r="r" b="b"/>
            <a:pathLst>
              <a:path w="33655" h="3810">
                <a:moveTo>
                  <a:pt x="0" y="3809"/>
                </a:moveTo>
                <a:lnTo>
                  <a:pt x="0" y="0"/>
                </a:lnTo>
                <a:lnTo>
                  <a:pt x="33527" y="0"/>
                </a:lnTo>
                <a:lnTo>
                  <a:pt x="33527" y="3809"/>
                </a:lnTo>
                <a:lnTo>
                  <a:pt x="0" y="3809"/>
                </a:lnTo>
                <a:close/>
              </a:path>
            </a:pathLst>
          </a:custGeom>
          <a:ln w="4127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94603" y="3450335"/>
            <a:ext cx="33020" cy="5080"/>
          </a:xfrm>
          <a:custGeom>
            <a:avLst/>
            <a:gdLst/>
            <a:ahLst/>
            <a:cxnLst/>
            <a:rect l="l" t="t" r="r" b="b"/>
            <a:pathLst>
              <a:path w="33020" h="5079">
                <a:moveTo>
                  <a:pt x="0" y="0"/>
                </a:moveTo>
                <a:lnTo>
                  <a:pt x="0" y="4572"/>
                </a:lnTo>
                <a:lnTo>
                  <a:pt x="32765" y="4572"/>
                </a:lnTo>
                <a:lnTo>
                  <a:pt x="32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94603" y="3450335"/>
            <a:ext cx="33020" cy="5080"/>
          </a:xfrm>
          <a:custGeom>
            <a:avLst/>
            <a:gdLst/>
            <a:ahLst/>
            <a:cxnLst/>
            <a:rect l="l" t="t" r="r" b="b"/>
            <a:pathLst>
              <a:path w="33020" h="5079">
                <a:moveTo>
                  <a:pt x="0" y="4572"/>
                </a:moveTo>
                <a:lnTo>
                  <a:pt x="0" y="0"/>
                </a:lnTo>
                <a:lnTo>
                  <a:pt x="32765" y="0"/>
                </a:lnTo>
                <a:lnTo>
                  <a:pt x="32765" y="4572"/>
                </a:lnTo>
                <a:lnTo>
                  <a:pt x="0" y="4572"/>
                </a:lnTo>
                <a:close/>
              </a:path>
            </a:pathLst>
          </a:custGeom>
          <a:ln w="4127">
            <a:solidFill>
              <a:srgbClr val="97B8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96584" y="556488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16764"/>
                </a:moveTo>
                <a:lnTo>
                  <a:pt x="16763" y="0"/>
                </a:lnTo>
                <a:lnTo>
                  <a:pt x="0" y="16764"/>
                </a:lnTo>
                <a:lnTo>
                  <a:pt x="16763" y="32766"/>
                </a:lnTo>
                <a:lnTo>
                  <a:pt x="33527" y="16764"/>
                </a:lnTo>
                <a:close/>
              </a:path>
            </a:pathLst>
          </a:custGeom>
          <a:solidFill>
            <a:srgbClr val="7F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96584" y="556488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16764"/>
                </a:lnTo>
                <a:lnTo>
                  <a:pt x="16763" y="32766"/>
                </a:lnTo>
                <a:lnTo>
                  <a:pt x="0" y="16764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61888" y="37970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16764"/>
                </a:moveTo>
                <a:lnTo>
                  <a:pt x="16001" y="0"/>
                </a:lnTo>
                <a:lnTo>
                  <a:pt x="0" y="16764"/>
                </a:lnTo>
                <a:lnTo>
                  <a:pt x="16001" y="33528"/>
                </a:lnTo>
                <a:lnTo>
                  <a:pt x="32765" y="16764"/>
                </a:lnTo>
                <a:close/>
              </a:path>
            </a:pathLst>
          </a:custGeom>
          <a:solidFill>
            <a:srgbClr val="7F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61888" y="37970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001" y="0"/>
                </a:moveTo>
                <a:lnTo>
                  <a:pt x="32765" y="16764"/>
                </a:lnTo>
                <a:lnTo>
                  <a:pt x="16001" y="33528"/>
                </a:lnTo>
                <a:lnTo>
                  <a:pt x="0" y="16764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147053" y="3553967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16002"/>
                </a:moveTo>
                <a:lnTo>
                  <a:pt x="16763" y="0"/>
                </a:lnTo>
                <a:lnTo>
                  <a:pt x="0" y="16002"/>
                </a:lnTo>
                <a:lnTo>
                  <a:pt x="16763" y="32766"/>
                </a:lnTo>
                <a:lnTo>
                  <a:pt x="33527" y="16002"/>
                </a:lnTo>
                <a:close/>
              </a:path>
            </a:pathLst>
          </a:custGeom>
          <a:solidFill>
            <a:srgbClr val="7F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147053" y="3553967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16002"/>
                </a:lnTo>
                <a:lnTo>
                  <a:pt x="16763" y="32766"/>
                </a:lnTo>
                <a:lnTo>
                  <a:pt x="0" y="16002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018019" y="6266688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3528"/>
                </a:lnTo>
                <a:lnTo>
                  <a:pt x="32766" y="16764"/>
                </a:lnTo>
                <a:close/>
              </a:path>
            </a:pathLst>
          </a:custGeom>
          <a:solidFill>
            <a:srgbClr val="7F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018019" y="6266688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16764"/>
                </a:lnTo>
                <a:lnTo>
                  <a:pt x="16764" y="33528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4127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942326" y="432587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3528"/>
                </a:lnTo>
                <a:lnTo>
                  <a:pt x="32766" y="16764"/>
                </a:lnTo>
                <a:close/>
              </a:path>
            </a:pathLst>
          </a:custGeom>
          <a:solidFill>
            <a:srgbClr val="7F63A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942326" y="432587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16764"/>
                </a:lnTo>
                <a:lnTo>
                  <a:pt x="16764" y="33528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4127">
            <a:solidFill>
              <a:srgbClr val="7C5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47866" y="421843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0"/>
                </a:moveTo>
                <a:lnTo>
                  <a:pt x="0" y="33527"/>
                </a:lnTo>
                <a:lnTo>
                  <a:pt x="32766" y="33527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47866" y="421843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33527"/>
                </a:moveTo>
                <a:lnTo>
                  <a:pt x="0" y="0"/>
                </a:lnTo>
                <a:lnTo>
                  <a:pt x="32766" y="0"/>
                </a:lnTo>
                <a:lnTo>
                  <a:pt x="32766" y="33527"/>
                </a:lnTo>
                <a:lnTo>
                  <a:pt x="0" y="33527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650735" y="423138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0"/>
                </a:moveTo>
                <a:lnTo>
                  <a:pt x="0" y="32765"/>
                </a:lnTo>
                <a:lnTo>
                  <a:pt x="32766" y="32765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650735" y="423138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765"/>
                </a:moveTo>
                <a:lnTo>
                  <a:pt x="0" y="0"/>
                </a:lnTo>
                <a:lnTo>
                  <a:pt x="32766" y="0"/>
                </a:lnTo>
                <a:lnTo>
                  <a:pt x="32766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539483" y="38511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0"/>
                </a:moveTo>
                <a:lnTo>
                  <a:pt x="0" y="32765"/>
                </a:lnTo>
                <a:lnTo>
                  <a:pt x="32766" y="32765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539483" y="38511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765"/>
                </a:moveTo>
                <a:lnTo>
                  <a:pt x="0" y="0"/>
                </a:lnTo>
                <a:lnTo>
                  <a:pt x="32766" y="0"/>
                </a:lnTo>
                <a:lnTo>
                  <a:pt x="32766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521702" y="428472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0"/>
                </a:moveTo>
                <a:lnTo>
                  <a:pt x="0" y="32765"/>
                </a:lnTo>
                <a:lnTo>
                  <a:pt x="32766" y="32765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521702" y="428472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765"/>
                </a:moveTo>
                <a:lnTo>
                  <a:pt x="0" y="0"/>
                </a:lnTo>
                <a:lnTo>
                  <a:pt x="32766" y="0"/>
                </a:lnTo>
                <a:lnTo>
                  <a:pt x="32766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055357" y="370255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0"/>
                </a:moveTo>
                <a:lnTo>
                  <a:pt x="0" y="32765"/>
                </a:lnTo>
                <a:lnTo>
                  <a:pt x="32766" y="32765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055357" y="370255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765"/>
                </a:moveTo>
                <a:lnTo>
                  <a:pt x="0" y="0"/>
                </a:lnTo>
                <a:lnTo>
                  <a:pt x="32766" y="0"/>
                </a:lnTo>
                <a:lnTo>
                  <a:pt x="32766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480554" y="4424934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0"/>
                </a:moveTo>
                <a:lnTo>
                  <a:pt x="0" y="33527"/>
                </a:lnTo>
                <a:lnTo>
                  <a:pt x="32766" y="33527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80554" y="4424934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33527"/>
                </a:moveTo>
                <a:lnTo>
                  <a:pt x="0" y="0"/>
                </a:lnTo>
                <a:lnTo>
                  <a:pt x="32766" y="0"/>
                </a:lnTo>
                <a:lnTo>
                  <a:pt x="32766" y="33527"/>
                </a:lnTo>
                <a:lnTo>
                  <a:pt x="0" y="33527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551676" y="41399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0"/>
                </a:moveTo>
                <a:lnTo>
                  <a:pt x="0" y="33527"/>
                </a:lnTo>
                <a:lnTo>
                  <a:pt x="32766" y="33527"/>
                </a:lnTo>
                <a:lnTo>
                  <a:pt x="32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551676" y="41399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0" y="33527"/>
                </a:moveTo>
                <a:lnTo>
                  <a:pt x="0" y="0"/>
                </a:lnTo>
                <a:lnTo>
                  <a:pt x="32766" y="0"/>
                </a:lnTo>
                <a:lnTo>
                  <a:pt x="32766" y="33527"/>
                </a:lnTo>
                <a:lnTo>
                  <a:pt x="0" y="33527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983473" y="456133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0"/>
                </a:moveTo>
                <a:lnTo>
                  <a:pt x="0" y="32765"/>
                </a:lnTo>
                <a:lnTo>
                  <a:pt x="33527" y="32765"/>
                </a:lnTo>
                <a:lnTo>
                  <a:pt x="33527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983473" y="456133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32765"/>
                </a:moveTo>
                <a:lnTo>
                  <a:pt x="0" y="0"/>
                </a:lnTo>
                <a:lnTo>
                  <a:pt x="33527" y="0"/>
                </a:lnTo>
                <a:lnTo>
                  <a:pt x="33527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92773" y="342595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0"/>
                </a:moveTo>
                <a:lnTo>
                  <a:pt x="0" y="32765"/>
                </a:lnTo>
                <a:lnTo>
                  <a:pt x="32765" y="32765"/>
                </a:lnTo>
                <a:lnTo>
                  <a:pt x="32765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92773" y="342595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0" y="32765"/>
                </a:moveTo>
                <a:lnTo>
                  <a:pt x="0" y="0"/>
                </a:lnTo>
                <a:lnTo>
                  <a:pt x="32765" y="0"/>
                </a:lnTo>
                <a:lnTo>
                  <a:pt x="32765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709665" y="381838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0"/>
                </a:moveTo>
                <a:lnTo>
                  <a:pt x="0" y="32765"/>
                </a:lnTo>
                <a:lnTo>
                  <a:pt x="33527" y="32765"/>
                </a:lnTo>
                <a:lnTo>
                  <a:pt x="33527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709665" y="381838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32765"/>
                </a:moveTo>
                <a:lnTo>
                  <a:pt x="0" y="0"/>
                </a:lnTo>
                <a:lnTo>
                  <a:pt x="33527" y="0"/>
                </a:lnTo>
                <a:lnTo>
                  <a:pt x="33527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933943" y="474345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0"/>
                </a:moveTo>
                <a:lnTo>
                  <a:pt x="0" y="32765"/>
                </a:lnTo>
                <a:lnTo>
                  <a:pt x="33527" y="32765"/>
                </a:lnTo>
                <a:lnTo>
                  <a:pt x="33527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933943" y="474345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0" y="32765"/>
                </a:moveTo>
                <a:lnTo>
                  <a:pt x="0" y="0"/>
                </a:lnTo>
                <a:lnTo>
                  <a:pt x="33527" y="0"/>
                </a:lnTo>
                <a:lnTo>
                  <a:pt x="33527" y="32765"/>
                </a:lnTo>
                <a:lnTo>
                  <a:pt x="0" y="32765"/>
                </a:lnTo>
                <a:close/>
              </a:path>
            </a:pathLst>
          </a:custGeom>
          <a:ln w="4127">
            <a:solidFill>
              <a:srgbClr val="45A9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18047" y="313258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718047" y="3132582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90921" y="322326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90921" y="3223260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3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329171" y="362788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001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329171" y="362788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001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089903" y="357835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001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089903" y="3578352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001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02123" y="33063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02123" y="33063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723638" y="33063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23638" y="33063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496561" y="315315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496561" y="315315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58255" y="354939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33527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3527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858255" y="354939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16763" y="0"/>
                </a:moveTo>
                <a:lnTo>
                  <a:pt x="33527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932932" y="302513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932932" y="302513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466588" y="357454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466588" y="357454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011417" y="28475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011417" y="284759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078729" y="296722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078729" y="296722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287261" y="397078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3527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287261" y="3970782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490971" y="315315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19">
                <a:moveTo>
                  <a:pt x="33527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3527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490971" y="315315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19">
                <a:moveTo>
                  <a:pt x="16763" y="0"/>
                </a:moveTo>
                <a:lnTo>
                  <a:pt x="33527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280659" y="344195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280659" y="344195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3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606796" y="2950464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5">
                <a:moveTo>
                  <a:pt x="32765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06796" y="2950464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5">
                <a:moveTo>
                  <a:pt x="16763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24500" y="362407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524500" y="362407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726429" y="3363467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726429" y="3363467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3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003035" y="335965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003035" y="335965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254496" y="568070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254496" y="568070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57265" y="346710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57265" y="3467100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991861" y="245135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991861" y="2451354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932932" y="331850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932932" y="3318509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941314" y="375208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001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941314" y="375208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001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986271" y="378942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2765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986271" y="3789426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31179" y="366140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3527" y="32766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631179" y="366140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123688" y="3904488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33527" y="33528"/>
                </a:moveTo>
                <a:lnTo>
                  <a:pt x="16763" y="0"/>
                </a:lnTo>
                <a:lnTo>
                  <a:pt x="0" y="33528"/>
                </a:lnTo>
                <a:lnTo>
                  <a:pt x="33527" y="33528"/>
                </a:lnTo>
                <a:close/>
              </a:path>
            </a:pathLst>
          </a:custGeom>
          <a:solidFill>
            <a:srgbClr val="F695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123688" y="3904488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16763" y="0"/>
                </a:moveTo>
                <a:lnTo>
                  <a:pt x="33527" y="33528"/>
                </a:lnTo>
                <a:lnTo>
                  <a:pt x="0" y="33528"/>
                </a:lnTo>
                <a:lnTo>
                  <a:pt x="16763" y="0"/>
                </a:lnTo>
                <a:close/>
              </a:path>
            </a:pathLst>
          </a:custGeom>
          <a:ln w="4127">
            <a:solidFill>
              <a:srgbClr val="F591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241797" y="5343905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18287" y="18668"/>
                </a:moveTo>
                <a:lnTo>
                  <a:pt x="0" y="0"/>
                </a:lnTo>
                <a:lnTo>
                  <a:pt x="0" y="37337"/>
                </a:lnTo>
                <a:lnTo>
                  <a:pt x="18287" y="18668"/>
                </a:lnTo>
                <a:close/>
              </a:path>
              <a:path w="36829" h="37464">
                <a:moveTo>
                  <a:pt x="36575" y="37337"/>
                </a:moveTo>
                <a:lnTo>
                  <a:pt x="36575" y="0"/>
                </a:lnTo>
                <a:lnTo>
                  <a:pt x="18287" y="18668"/>
                </a:lnTo>
                <a:lnTo>
                  <a:pt x="36575" y="37337"/>
                </a:lnTo>
                <a:close/>
              </a:path>
            </a:pathLst>
          </a:custGeom>
          <a:solidFill>
            <a:srgbClr val="A9B9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241797" y="5343905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36575" y="37337"/>
                </a:moveTo>
                <a:lnTo>
                  <a:pt x="0" y="0"/>
                </a:lnTo>
              </a:path>
            </a:pathLst>
          </a:custGeom>
          <a:ln w="4127">
            <a:solidFill>
              <a:srgbClr val="A4B5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241797" y="5343905"/>
            <a:ext cx="36830" cy="37465"/>
          </a:xfrm>
          <a:custGeom>
            <a:avLst/>
            <a:gdLst/>
            <a:ahLst/>
            <a:cxnLst/>
            <a:rect l="l" t="t" r="r" b="b"/>
            <a:pathLst>
              <a:path w="36829" h="37464">
                <a:moveTo>
                  <a:pt x="0" y="37337"/>
                </a:moveTo>
                <a:lnTo>
                  <a:pt x="36576" y="0"/>
                </a:lnTo>
              </a:path>
            </a:pathLst>
          </a:custGeom>
          <a:ln w="4127">
            <a:solidFill>
              <a:srgbClr val="A4B5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012941" y="3609594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8668" y="18668"/>
                </a:moveTo>
                <a:lnTo>
                  <a:pt x="0" y="0"/>
                </a:lnTo>
                <a:lnTo>
                  <a:pt x="0" y="37337"/>
                </a:lnTo>
                <a:lnTo>
                  <a:pt x="18668" y="18668"/>
                </a:lnTo>
                <a:close/>
              </a:path>
              <a:path w="37464" h="37464">
                <a:moveTo>
                  <a:pt x="37337" y="37337"/>
                </a:moveTo>
                <a:lnTo>
                  <a:pt x="37337" y="0"/>
                </a:lnTo>
                <a:lnTo>
                  <a:pt x="18668" y="18668"/>
                </a:lnTo>
                <a:lnTo>
                  <a:pt x="37337" y="37337"/>
                </a:lnTo>
                <a:close/>
              </a:path>
            </a:pathLst>
          </a:custGeom>
          <a:solidFill>
            <a:srgbClr val="D8A9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012941" y="3609594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37337"/>
                </a:moveTo>
                <a:lnTo>
                  <a:pt x="0" y="0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031991" y="3609594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338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012941" y="3609594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0" y="37337"/>
                </a:moveTo>
                <a:lnTo>
                  <a:pt x="37338" y="0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208276" y="605409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18668" y="18668"/>
                </a:moveTo>
                <a:lnTo>
                  <a:pt x="0" y="0"/>
                </a:lnTo>
                <a:lnTo>
                  <a:pt x="0" y="37337"/>
                </a:lnTo>
                <a:lnTo>
                  <a:pt x="18668" y="18668"/>
                </a:lnTo>
                <a:close/>
              </a:path>
              <a:path w="37464" h="37464">
                <a:moveTo>
                  <a:pt x="37337" y="37337"/>
                </a:moveTo>
                <a:lnTo>
                  <a:pt x="37337" y="0"/>
                </a:lnTo>
                <a:lnTo>
                  <a:pt x="18668" y="18668"/>
                </a:lnTo>
                <a:lnTo>
                  <a:pt x="37337" y="37337"/>
                </a:lnTo>
                <a:close/>
              </a:path>
            </a:pathLst>
          </a:custGeom>
          <a:solidFill>
            <a:srgbClr val="D8A9A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208276" y="605409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37337" y="37337"/>
                </a:moveTo>
                <a:lnTo>
                  <a:pt x="0" y="0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226564" y="6054090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338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208276" y="6054090"/>
            <a:ext cx="37465" cy="37465"/>
          </a:xfrm>
          <a:custGeom>
            <a:avLst/>
            <a:gdLst/>
            <a:ahLst/>
            <a:cxnLst/>
            <a:rect l="l" t="t" r="r" b="b"/>
            <a:pathLst>
              <a:path w="37464" h="37464">
                <a:moveTo>
                  <a:pt x="0" y="37337"/>
                </a:moveTo>
                <a:lnTo>
                  <a:pt x="37338" y="0"/>
                </a:lnTo>
              </a:path>
            </a:pathLst>
          </a:custGeom>
          <a:ln w="4127">
            <a:solidFill>
              <a:srgbClr val="D4A4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482078" y="521589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8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2766"/>
                </a:lnTo>
                <a:lnTo>
                  <a:pt x="33528" y="16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7482078" y="5215890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4" y="0"/>
                </a:moveTo>
                <a:lnTo>
                  <a:pt x="33528" y="16764"/>
                </a:lnTo>
                <a:lnTo>
                  <a:pt x="16764" y="32766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224015" y="413842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16002"/>
                </a:moveTo>
                <a:lnTo>
                  <a:pt x="16001" y="0"/>
                </a:lnTo>
                <a:lnTo>
                  <a:pt x="0" y="16002"/>
                </a:lnTo>
                <a:lnTo>
                  <a:pt x="16001" y="32766"/>
                </a:lnTo>
                <a:lnTo>
                  <a:pt x="32765" y="160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224015" y="413842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16002"/>
                </a:lnTo>
                <a:lnTo>
                  <a:pt x="16001" y="32766"/>
                </a:lnTo>
                <a:lnTo>
                  <a:pt x="0" y="16002"/>
                </a:lnTo>
                <a:lnTo>
                  <a:pt x="16001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539990" y="4823459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3528"/>
                </a:lnTo>
                <a:lnTo>
                  <a:pt x="32766" y="16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539990" y="4823459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16764"/>
                </a:lnTo>
                <a:lnTo>
                  <a:pt x="16764" y="33528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6813804" y="607923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6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2766"/>
                </a:lnTo>
                <a:lnTo>
                  <a:pt x="32766" y="16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6813804" y="6079235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4" y="0"/>
                </a:moveTo>
                <a:lnTo>
                  <a:pt x="32766" y="16764"/>
                </a:lnTo>
                <a:lnTo>
                  <a:pt x="16764" y="32766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7531607" y="6401561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8" y="16002"/>
                </a:moveTo>
                <a:lnTo>
                  <a:pt x="16764" y="0"/>
                </a:lnTo>
                <a:lnTo>
                  <a:pt x="0" y="16002"/>
                </a:lnTo>
                <a:lnTo>
                  <a:pt x="16764" y="32766"/>
                </a:lnTo>
                <a:lnTo>
                  <a:pt x="33528" y="160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7531607" y="6401561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4" y="0"/>
                </a:moveTo>
                <a:lnTo>
                  <a:pt x="33528" y="16002"/>
                </a:lnTo>
                <a:lnTo>
                  <a:pt x="16764" y="32766"/>
                </a:lnTo>
                <a:lnTo>
                  <a:pt x="0" y="16002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7849361" y="554202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33528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3528"/>
                </a:lnTo>
                <a:lnTo>
                  <a:pt x="33528" y="16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7849361" y="5542026"/>
            <a:ext cx="33655" cy="33655"/>
          </a:xfrm>
          <a:custGeom>
            <a:avLst/>
            <a:gdLst/>
            <a:ahLst/>
            <a:cxnLst/>
            <a:rect l="l" t="t" r="r" b="b"/>
            <a:pathLst>
              <a:path w="33654" h="33654">
                <a:moveTo>
                  <a:pt x="16764" y="0"/>
                </a:moveTo>
                <a:lnTo>
                  <a:pt x="33528" y="16764"/>
                </a:lnTo>
                <a:lnTo>
                  <a:pt x="16764" y="33528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7618476" y="5129021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16764"/>
                </a:moveTo>
                <a:lnTo>
                  <a:pt x="16764" y="0"/>
                </a:lnTo>
                <a:lnTo>
                  <a:pt x="0" y="16764"/>
                </a:lnTo>
                <a:lnTo>
                  <a:pt x="16764" y="33528"/>
                </a:lnTo>
                <a:lnTo>
                  <a:pt x="32766" y="167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7618476" y="5129021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16764"/>
                </a:lnTo>
                <a:lnTo>
                  <a:pt x="16764" y="33528"/>
                </a:lnTo>
                <a:lnTo>
                  <a:pt x="0" y="16764"/>
                </a:lnTo>
                <a:lnTo>
                  <a:pt x="16764" y="0"/>
                </a:lnTo>
                <a:close/>
              </a:path>
            </a:pathLst>
          </a:custGeom>
          <a:ln w="24765">
            <a:solidFill>
              <a:srgbClr val="5F49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848355" y="52989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32765" y="16002"/>
                </a:moveTo>
                <a:lnTo>
                  <a:pt x="16001" y="0"/>
                </a:lnTo>
                <a:lnTo>
                  <a:pt x="0" y="16002"/>
                </a:lnTo>
                <a:lnTo>
                  <a:pt x="16001" y="32766"/>
                </a:lnTo>
                <a:lnTo>
                  <a:pt x="32765" y="1600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848355" y="52989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16001" y="0"/>
                </a:moveTo>
                <a:lnTo>
                  <a:pt x="32765" y="16002"/>
                </a:lnTo>
                <a:lnTo>
                  <a:pt x="16001" y="32766"/>
                </a:lnTo>
                <a:lnTo>
                  <a:pt x="0" y="16002"/>
                </a:lnTo>
                <a:lnTo>
                  <a:pt x="16001" y="0"/>
                </a:lnTo>
                <a:close/>
              </a:path>
            </a:pathLst>
          </a:custGeom>
          <a:ln w="16510">
            <a:solidFill>
              <a:srgbClr val="9389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764279" y="360121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16764"/>
                </a:moveTo>
                <a:lnTo>
                  <a:pt x="16001" y="0"/>
                </a:lnTo>
                <a:lnTo>
                  <a:pt x="0" y="16764"/>
                </a:lnTo>
                <a:lnTo>
                  <a:pt x="16001" y="32766"/>
                </a:lnTo>
                <a:lnTo>
                  <a:pt x="32765" y="16764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764279" y="3601211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001" y="0"/>
                </a:moveTo>
                <a:lnTo>
                  <a:pt x="32765" y="16764"/>
                </a:lnTo>
                <a:lnTo>
                  <a:pt x="16001" y="32766"/>
                </a:lnTo>
                <a:lnTo>
                  <a:pt x="0" y="16764"/>
                </a:lnTo>
                <a:lnTo>
                  <a:pt x="16001" y="0"/>
                </a:lnTo>
                <a:close/>
              </a:path>
            </a:pathLst>
          </a:custGeom>
          <a:ln w="16510">
            <a:solidFill>
              <a:srgbClr val="9389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846576" y="37254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32765" y="16002"/>
                </a:moveTo>
                <a:lnTo>
                  <a:pt x="16763" y="0"/>
                </a:lnTo>
                <a:lnTo>
                  <a:pt x="0" y="16002"/>
                </a:lnTo>
                <a:lnTo>
                  <a:pt x="16763" y="32766"/>
                </a:lnTo>
                <a:lnTo>
                  <a:pt x="32765" y="1600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846576" y="372541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20">
                <a:moveTo>
                  <a:pt x="16763" y="0"/>
                </a:moveTo>
                <a:lnTo>
                  <a:pt x="32765" y="16002"/>
                </a:lnTo>
                <a:lnTo>
                  <a:pt x="16763" y="32766"/>
                </a:lnTo>
                <a:lnTo>
                  <a:pt x="0" y="16002"/>
                </a:lnTo>
                <a:lnTo>
                  <a:pt x="16763" y="0"/>
                </a:lnTo>
                <a:close/>
              </a:path>
            </a:pathLst>
          </a:custGeom>
          <a:ln w="16510">
            <a:solidFill>
              <a:srgbClr val="9389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971800" y="42702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32765" y="16764"/>
                </a:moveTo>
                <a:lnTo>
                  <a:pt x="16763" y="0"/>
                </a:lnTo>
                <a:lnTo>
                  <a:pt x="0" y="16764"/>
                </a:lnTo>
                <a:lnTo>
                  <a:pt x="16763" y="32766"/>
                </a:lnTo>
                <a:lnTo>
                  <a:pt x="32765" y="16764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971800" y="4270247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19" h="33020">
                <a:moveTo>
                  <a:pt x="16763" y="0"/>
                </a:moveTo>
                <a:lnTo>
                  <a:pt x="32765" y="16764"/>
                </a:lnTo>
                <a:lnTo>
                  <a:pt x="16763" y="32766"/>
                </a:lnTo>
                <a:lnTo>
                  <a:pt x="0" y="16764"/>
                </a:lnTo>
                <a:lnTo>
                  <a:pt x="16763" y="0"/>
                </a:lnTo>
                <a:close/>
              </a:path>
            </a:pathLst>
          </a:custGeom>
          <a:ln w="16510">
            <a:solidFill>
              <a:srgbClr val="9389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596128" y="344042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16002"/>
                </a:moveTo>
                <a:lnTo>
                  <a:pt x="16763" y="0"/>
                </a:lnTo>
                <a:lnTo>
                  <a:pt x="0" y="16002"/>
                </a:lnTo>
                <a:lnTo>
                  <a:pt x="16763" y="32766"/>
                </a:lnTo>
                <a:lnTo>
                  <a:pt x="33527" y="16002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596128" y="3440429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16002"/>
                </a:lnTo>
                <a:lnTo>
                  <a:pt x="16763" y="32766"/>
                </a:lnTo>
                <a:lnTo>
                  <a:pt x="0" y="16002"/>
                </a:lnTo>
                <a:lnTo>
                  <a:pt x="16763" y="0"/>
                </a:lnTo>
                <a:close/>
              </a:path>
            </a:pathLst>
          </a:custGeom>
          <a:ln w="16510">
            <a:solidFill>
              <a:srgbClr val="93895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196584" y="556488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3527" y="32766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96584" y="5564885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20637">
            <a:solidFill>
              <a:srgbClr val="9A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961888" y="37970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5" y="33528"/>
                </a:moveTo>
                <a:lnTo>
                  <a:pt x="16001" y="0"/>
                </a:lnTo>
                <a:lnTo>
                  <a:pt x="0" y="33528"/>
                </a:lnTo>
                <a:lnTo>
                  <a:pt x="32765" y="33528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961888" y="3797046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001" y="0"/>
                </a:moveTo>
                <a:lnTo>
                  <a:pt x="32765" y="33528"/>
                </a:lnTo>
                <a:lnTo>
                  <a:pt x="0" y="33528"/>
                </a:lnTo>
                <a:lnTo>
                  <a:pt x="16001" y="0"/>
                </a:lnTo>
                <a:close/>
              </a:path>
            </a:pathLst>
          </a:custGeom>
          <a:ln w="20637">
            <a:solidFill>
              <a:srgbClr val="9A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147053" y="3553967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33527" y="32766"/>
                </a:moveTo>
                <a:lnTo>
                  <a:pt x="16763" y="0"/>
                </a:lnTo>
                <a:lnTo>
                  <a:pt x="0" y="32766"/>
                </a:lnTo>
                <a:lnTo>
                  <a:pt x="33527" y="32766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147053" y="3553967"/>
            <a:ext cx="33655" cy="33020"/>
          </a:xfrm>
          <a:custGeom>
            <a:avLst/>
            <a:gdLst/>
            <a:ahLst/>
            <a:cxnLst/>
            <a:rect l="l" t="t" r="r" b="b"/>
            <a:pathLst>
              <a:path w="33654" h="33020">
                <a:moveTo>
                  <a:pt x="16763" y="0"/>
                </a:moveTo>
                <a:lnTo>
                  <a:pt x="33527" y="32766"/>
                </a:lnTo>
                <a:lnTo>
                  <a:pt x="0" y="32766"/>
                </a:lnTo>
                <a:lnTo>
                  <a:pt x="16763" y="0"/>
                </a:lnTo>
                <a:close/>
              </a:path>
            </a:pathLst>
          </a:custGeom>
          <a:ln w="20637">
            <a:solidFill>
              <a:srgbClr val="9A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018019" y="6266688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33528"/>
                </a:moveTo>
                <a:lnTo>
                  <a:pt x="16764" y="0"/>
                </a:lnTo>
                <a:lnTo>
                  <a:pt x="0" y="33528"/>
                </a:lnTo>
                <a:lnTo>
                  <a:pt x="32766" y="33528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7018019" y="6266688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33528"/>
                </a:lnTo>
                <a:lnTo>
                  <a:pt x="0" y="33528"/>
                </a:lnTo>
                <a:lnTo>
                  <a:pt x="16764" y="0"/>
                </a:lnTo>
                <a:close/>
              </a:path>
            </a:pathLst>
          </a:custGeom>
          <a:ln w="20637">
            <a:solidFill>
              <a:srgbClr val="9A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7942326" y="432587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32766" y="33528"/>
                </a:moveTo>
                <a:lnTo>
                  <a:pt x="16764" y="0"/>
                </a:lnTo>
                <a:lnTo>
                  <a:pt x="0" y="33528"/>
                </a:lnTo>
                <a:lnTo>
                  <a:pt x="32766" y="33528"/>
                </a:lnTo>
                <a:close/>
              </a:path>
            </a:pathLst>
          </a:custGeom>
          <a:solidFill>
            <a:srgbClr val="9A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7942326" y="4325873"/>
            <a:ext cx="33020" cy="33655"/>
          </a:xfrm>
          <a:custGeom>
            <a:avLst/>
            <a:gdLst/>
            <a:ahLst/>
            <a:cxnLst/>
            <a:rect l="l" t="t" r="r" b="b"/>
            <a:pathLst>
              <a:path w="33020" h="33654">
                <a:moveTo>
                  <a:pt x="16764" y="0"/>
                </a:moveTo>
                <a:lnTo>
                  <a:pt x="32766" y="33528"/>
                </a:lnTo>
                <a:lnTo>
                  <a:pt x="0" y="33528"/>
                </a:lnTo>
                <a:lnTo>
                  <a:pt x="16764" y="0"/>
                </a:lnTo>
                <a:close/>
              </a:path>
            </a:pathLst>
          </a:custGeom>
          <a:ln w="20637">
            <a:solidFill>
              <a:srgbClr val="9A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555485" y="422681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9049"/>
                </a:moveTo>
                <a:lnTo>
                  <a:pt x="25146" y="5333"/>
                </a:lnTo>
                <a:lnTo>
                  <a:pt x="19812" y="0"/>
                </a:lnTo>
                <a:lnTo>
                  <a:pt x="6096" y="0"/>
                </a:lnTo>
                <a:lnTo>
                  <a:pt x="0" y="5333"/>
                </a:lnTo>
                <a:lnTo>
                  <a:pt x="0" y="19049"/>
                </a:lnTo>
                <a:lnTo>
                  <a:pt x="6096" y="25145"/>
                </a:lnTo>
                <a:lnTo>
                  <a:pt x="19812" y="25145"/>
                </a:lnTo>
                <a:lnTo>
                  <a:pt x="25146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555485" y="422681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2191"/>
                </a:moveTo>
                <a:lnTo>
                  <a:pt x="25146" y="19049"/>
                </a:lnTo>
                <a:lnTo>
                  <a:pt x="19812" y="25145"/>
                </a:lnTo>
                <a:lnTo>
                  <a:pt x="12954" y="25145"/>
                </a:lnTo>
                <a:lnTo>
                  <a:pt x="6096" y="25145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6096" y="0"/>
                </a:lnTo>
                <a:lnTo>
                  <a:pt x="12954" y="0"/>
                </a:lnTo>
                <a:lnTo>
                  <a:pt x="19812" y="0"/>
                </a:lnTo>
                <a:lnTo>
                  <a:pt x="25146" y="5333"/>
                </a:lnTo>
                <a:lnTo>
                  <a:pt x="25146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659118" y="4239005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5" h="25400">
                <a:moveTo>
                  <a:pt x="24383" y="19811"/>
                </a:moveTo>
                <a:lnTo>
                  <a:pt x="24383" y="6095"/>
                </a:lnTo>
                <a:lnTo>
                  <a:pt x="19049" y="0"/>
                </a:lnTo>
                <a:lnTo>
                  <a:pt x="5333" y="0"/>
                </a:lnTo>
                <a:lnTo>
                  <a:pt x="0" y="6095"/>
                </a:lnTo>
                <a:lnTo>
                  <a:pt x="0" y="19811"/>
                </a:lnTo>
                <a:lnTo>
                  <a:pt x="5333" y="25145"/>
                </a:lnTo>
                <a:lnTo>
                  <a:pt x="19049" y="25145"/>
                </a:lnTo>
                <a:lnTo>
                  <a:pt x="24383" y="19811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659118" y="4239005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5" h="25400">
                <a:moveTo>
                  <a:pt x="24383" y="12953"/>
                </a:moveTo>
                <a:lnTo>
                  <a:pt x="24383" y="19811"/>
                </a:lnTo>
                <a:lnTo>
                  <a:pt x="19049" y="25145"/>
                </a:lnTo>
                <a:lnTo>
                  <a:pt x="12191" y="25145"/>
                </a:lnTo>
                <a:lnTo>
                  <a:pt x="5333" y="25145"/>
                </a:lnTo>
                <a:lnTo>
                  <a:pt x="0" y="19811"/>
                </a:lnTo>
                <a:lnTo>
                  <a:pt x="0" y="12953"/>
                </a:lnTo>
                <a:lnTo>
                  <a:pt x="0" y="6095"/>
                </a:lnTo>
                <a:lnTo>
                  <a:pt x="5333" y="0"/>
                </a:lnTo>
                <a:lnTo>
                  <a:pt x="12191" y="0"/>
                </a:lnTo>
                <a:lnTo>
                  <a:pt x="19049" y="0"/>
                </a:lnTo>
                <a:lnTo>
                  <a:pt x="24383" y="6095"/>
                </a:lnTo>
                <a:lnTo>
                  <a:pt x="24383" y="12953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547866" y="385952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9049"/>
                </a:moveTo>
                <a:lnTo>
                  <a:pt x="24383" y="5333"/>
                </a:lnTo>
                <a:lnTo>
                  <a:pt x="19049" y="0"/>
                </a:lnTo>
                <a:lnTo>
                  <a:pt x="5333" y="0"/>
                </a:lnTo>
                <a:lnTo>
                  <a:pt x="0" y="5333"/>
                </a:lnTo>
                <a:lnTo>
                  <a:pt x="0" y="19049"/>
                </a:lnTo>
                <a:lnTo>
                  <a:pt x="5333" y="24383"/>
                </a:lnTo>
                <a:lnTo>
                  <a:pt x="19049" y="24383"/>
                </a:lnTo>
                <a:lnTo>
                  <a:pt x="24383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547866" y="385952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2191"/>
                </a:moveTo>
                <a:lnTo>
                  <a:pt x="24383" y="19049"/>
                </a:lnTo>
                <a:lnTo>
                  <a:pt x="19049" y="24383"/>
                </a:lnTo>
                <a:lnTo>
                  <a:pt x="12191" y="24383"/>
                </a:lnTo>
                <a:lnTo>
                  <a:pt x="5333" y="24383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3" y="0"/>
                </a:lnTo>
                <a:lnTo>
                  <a:pt x="12191" y="0"/>
                </a:lnTo>
                <a:lnTo>
                  <a:pt x="19049" y="0"/>
                </a:lnTo>
                <a:lnTo>
                  <a:pt x="24383" y="5333"/>
                </a:lnTo>
                <a:lnTo>
                  <a:pt x="24383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7530083" y="429310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9049"/>
                </a:moveTo>
                <a:lnTo>
                  <a:pt x="24383" y="5333"/>
                </a:lnTo>
                <a:lnTo>
                  <a:pt x="19049" y="0"/>
                </a:lnTo>
                <a:lnTo>
                  <a:pt x="5333" y="0"/>
                </a:lnTo>
                <a:lnTo>
                  <a:pt x="0" y="5333"/>
                </a:lnTo>
                <a:lnTo>
                  <a:pt x="0" y="19049"/>
                </a:lnTo>
                <a:lnTo>
                  <a:pt x="5333" y="24383"/>
                </a:lnTo>
                <a:lnTo>
                  <a:pt x="19049" y="24383"/>
                </a:lnTo>
                <a:lnTo>
                  <a:pt x="24383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7530083" y="4293108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2191"/>
                </a:moveTo>
                <a:lnTo>
                  <a:pt x="24383" y="19049"/>
                </a:lnTo>
                <a:lnTo>
                  <a:pt x="19049" y="24383"/>
                </a:lnTo>
                <a:lnTo>
                  <a:pt x="12191" y="24383"/>
                </a:lnTo>
                <a:lnTo>
                  <a:pt x="5333" y="24383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3" y="0"/>
                </a:lnTo>
                <a:lnTo>
                  <a:pt x="12191" y="0"/>
                </a:lnTo>
                <a:lnTo>
                  <a:pt x="19049" y="0"/>
                </a:lnTo>
                <a:lnTo>
                  <a:pt x="24383" y="5333"/>
                </a:lnTo>
                <a:lnTo>
                  <a:pt x="24383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7063740" y="371094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9049"/>
                </a:moveTo>
                <a:lnTo>
                  <a:pt x="24383" y="5333"/>
                </a:lnTo>
                <a:lnTo>
                  <a:pt x="19049" y="0"/>
                </a:lnTo>
                <a:lnTo>
                  <a:pt x="5333" y="0"/>
                </a:lnTo>
                <a:lnTo>
                  <a:pt x="0" y="5333"/>
                </a:lnTo>
                <a:lnTo>
                  <a:pt x="0" y="19049"/>
                </a:lnTo>
                <a:lnTo>
                  <a:pt x="5333" y="24383"/>
                </a:lnTo>
                <a:lnTo>
                  <a:pt x="19049" y="24383"/>
                </a:lnTo>
                <a:lnTo>
                  <a:pt x="24383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7063740" y="3710940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5" h="24764">
                <a:moveTo>
                  <a:pt x="24383" y="12191"/>
                </a:moveTo>
                <a:lnTo>
                  <a:pt x="24383" y="19049"/>
                </a:lnTo>
                <a:lnTo>
                  <a:pt x="19049" y="24383"/>
                </a:lnTo>
                <a:lnTo>
                  <a:pt x="12191" y="24383"/>
                </a:lnTo>
                <a:lnTo>
                  <a:pt x="5333" y="24383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3" y="0"/>
                </a:lnTo>
                <a:lnTo>
                  <a:pt x="12191" y="0"/>
                </a:lnTo>
                <a:lnTo>
                  <a:pt x="19049" y="0"/>
                </a:lnTo>
                <a:lnTo>
                  <a:pt x="24383" y="5333"/>
                </a:lnTo>
                <a:lnTo>
                  <a:pt x="24383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488173" y="443331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9049"/>
                </a:moveTo>
                <a:lnTo>
                  <a:pt x="25146" y="5333"/>
                </a:lnTo>
                <a:lnTo>
                  <a:pt x="19812" y="0"/>
                </a:lnTo>
                <a:lnTo>
                  <a:pt x="6096" y="0"/>
                </a:lnTo>
                <a:lnTo>
                  <a:pt x="0" y="5333"/>
                </a:lnTo>
                <a:lnTo>
                  <a:pt x="0" y="19049"/>
                </a:lnTo>
                <a:lnTo>
                  <a:pt x="6096" y="25145"/>
                </a:lnTo>
                <a:lnTo>
                  <a:pt x="19812" y="25145"/>
                </a:lnTo>
                <a:lnTo>
                  <a:pt x="25146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7488173" y="4433315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2191"/>
                </a:moveTo>
                <a:lnTo>
                  <a:pt x="25146" y="19049"/>
                </a:lnTo>
                <a:lnTo>
                  <a:pt x="19812" y="25145"/>
                </a:lnTo>
                <a:lnTo>
                  <a:pt x="12954" y="25145"/>
                </a:lnTo>
                <a:lnTo>
                  <a:pt x="6096" y="25145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6096" y="0"/>
                </a:lnTo>
                <a:lnTo>
                  <a:pt x="12954" y="0"/>
                </a:lnTo>
                <a:lnTo>
                  <a:pt x="19812" y="0"/>
                </a:lnTo>
                <a:lnTo>
                  <a:pt x="25146" y="5333"/>
                </a:lnTo>
                <a:lnTo>
                  <a:pt x="25146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6560057" y="4148328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5" h="25400">
                <a:moveTo>
                  <a:pt x="24383" y="19049"/>
                </a:moveTo>
                <a:lnTo>
                  <a:pt x="24383" y="5333"/>
                </a:lnTo>
                <a:lnTo>
                  <a:pt x="19049" y="0"/>
                </a:lnTo>
                <a:lnTo>
                  <a:pt x="5333" y="0"/>
                </a:lnTo>
                <a:lnTo>
                  <a:pt x="0" y="5333"/>
                </a:lnTo>
                <a:lnTo>
                  <a:pt x="0" y="19049"/>
                </a:lnTo>
                <a:lnTo>
                  <a:pt x="5333" y="25145"/>
                </a:lnTo>
                <a:lnTo>
                  <a:pt x="19049" y="25145"/>
                </a:lnTo>
                <a:lnTo>
                  <a:pt x="24383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6560057" y="4148328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5" h="25400">
                <a:moveTo>
                  <a:pt x="24383" y="12191"/>
                </a:moveTo>
                <a:lnTo>
                  <a:pt x="24383" y="19049"/>
                </a:lnTo>
                <a:lnTo>
                  <a:pt x="19049" y="25145"/>
                </a:lnTo>
                <a:lnTo>
                  <a:pt x="12191" y="25145"/>
                </a:lnTo>
                <a:lnTo>
                  <a:pt x="5333" y="25145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3" y="0"/>
                </a:lnTo>
                <a:lnTo>
                  <a:pt x="12191" y="0"/>
                </a:lnTo>
                <a:lnTo>
                  <a:pt x="19049" y="0"/>
                </a:lnTo>
                <a:lnTo>
                  <a:pt x="24383" y="5333"/>
                </a:lnTo>
                <a:lnTo>
                  <a:pt x="24383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7991856" y="4569714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25146" y="19049"/>
                </a:moveTo>
                <a:lnTo>
                  <a:pt x="25146" y="5333"/>
                </a:lnTo>
                <a:lnTo>
                  <a:pt x="19050" y="0"/>
                </a:lnTo>
                <a:lnTo>
                  <a:pt x="5334" y="0"/>
                </a:lnTo>
                <a:lnTo>
                  <a:pt x="0" y="5333"/>
                </a:lnTo>
                <a:lnTo>
                  <a:pt x="0" y="19049"/>
                </a:lnTo>
                <a:lnTo>
                  <a:pt x="5334" y="24383"/>
                </a:lnTo>
                <a:lnTo>
                  <a:pt x="19050" y="24383"/>
                </a:lnTo>
                <a:lnTo>
                  <a:pt x="25146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7991856" y="4569714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25146" y="12191"/>
                </a:moveTo>
                <a:lnTo>
                  <a:pt x="25146" y="19049"/>
                </a:lnTo>
                <a:lnTo>
                  <a:pt x="19050" y="24383"/>
                </a:lnTo>
                <a:lnTo>
                  <a:pt x="12192" y="24383"/>
                </a:lnTo>
                <a:lnTo>
                  <a:pt x="5334" y="24383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4" y="0"/>
                </a:lnTo>
                <a:lnTo>
                  <a:pt x="12192" y="0"/>
                </a:lnTo>
                <a:lnTo>
                  <a:pt x="19050" y="0"/>
                </a:lnTo>
                <a:lnTo>
                  <a:pt x="25146" y="5333"/>
                </a:lnTo>
                <a:lnTo>
                  <a:pt x="25146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6201155" y="343433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19049"/>
                </a:moveTo>
                <a:lnTo>
                  <a:pt x="24384" y="5333"/>
                </a:lnTo>
                <a:lnTo>
                  <a:pt x="19050" y="0"/>
                </a:lnTo>
                <a:lnTo>
                  <a:pt x="5334" y="0"/>
                </a:lnTo>
                <a:lnTo>
                  <a:pt x="0" y="5333"/>
                </a:lnTo>
                <a:lnTo>
                  <a:pt x="0" y="19049"/>
                </a:lnTo>
                <a:lnTo>
                  <a:pt x="5334" y="24383"/>
                </a:lnTo>
                <a:lnTo>
                  <a:pt x="19050" y="24383"/>
                </a:lnTo>
                <a:lnTo>
                  <a:pt x="24384" y="19049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6201155" y="3434334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24384" y="12191"/>
                </a:moveTo>
                <a:lnTo>
                  <a:pt x="24384" y="19049"/>
                </a:lnTo>
                <a:lnTo>
                  <a:pt x="19050" y="24383"/>
                </a:lnTo>
                <a:lnTo>
                  <a:pt x="12192" y="24383"/>
                </a:lnTo>
                <a:lnTo>
                  <a:pt x="5334" y="24383"/>
                </a:lnTo>
                <a:lnTo>
                  <a:pt x="0" y="19049"/>
                </a:lnTo>
                <a:lnTo>
                  <a:pt x="0" y="12191"/>
                </a:lnTo>
                <a:lnTo>
                  <a:pt x="0" y="5333"/>
                </a:lnTo>
                <a:lnTo>
                  <a:pt x="5334" y="0"/>
                </a:lnTo>
                <a:lnTo>
                  <a:pt x="12192" y="0"/>
                </a:lnTo>
                <a:lnTo>
                  <a:pt x="19050" y="0"/>
                </a:lnTo>
                <a:lnTo>
                  <a:pt x="24384" y="5333"/>
                </a:lnTo>
                <a:lnTo>
                  <a:pt x="24384" y="12191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18047" y="382600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9811"/>
                </a:moveTo>
                <a:lnTo>
                  <a:pt x="25146" y="6095"/>
                </a:lnTo>
                <a:lnTo>
                  <a:pt x="19050" y="0"/>
                </a:lnTo>
                <a:lnTo>
                  <a:pt x="5334" y="0"/>
                </a:lnTo>
                <a:lnTo>
                  <a:pt x="0" y="6095"/>
                </a:lnTo>
                <a:lnTo>
                  <a:pt x="0" y="19811"/>
                </a:lnTo>
                <a:lnTo>
                  <a:pt x="5334" y="25145"/>
                </a:lnTo>
                <a:lnTo>
                  <a:pt x="19050" y="25145"/>
                </a:lnTo>
                <a:lnTo>
                  <a:pt x="25146" y="19811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718047" y="382600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2953"/>
                </a:moveTo>
                <a:lnTo>
                  <a:pt x="25146" y="19811"/>
                </a:lnTo>
                <a:lnTo>
                  <a:pt x="19050" y="25145"/>
                </a:lnTo>
                <a:lnTo>
                  <a:pt x="12192" y="25145"/>
                </a:lnTo>
                <a:lnTo>
                  <a:pt x="5334" y="25145"/>
                </a:lnTo>
                <a:lnTo>
                  <a:pt x="0" y="19811"/>
                </a:lnTo>
                <a:lnTo>
                  <a:pt x="0" y="12953"/>
                </a:lnTo>
                <a:lnTo>
                  <a:pt x="0" y="6095"/>
                </a:lnTo>
                <a:lnTo>
                  <a:pt x="5334" y="0"/>
                </a:lnTo>
                <a:lnTo>
                  <a:pt x="12192" y="0"/>
                </a:lnTo>
                <a:lnTo>
                  <a:pt x="19050" y="0"/>
                </a:lnTo>
                <a:lnTo>
                  <a:pt x="25146" y="6095"/>
                </a:lnTo>
                <a:lnTo>
                  <a:pt x="25146" y="12953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7942326" y="475107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9812"/>
                </a:moveTo>
                <a:lnTo>
                  <a:pt x="25146" y="6096"/>
                </a:lnTo>
                <a:lnTo>
                  <a:pt x="19050" y="0"/>
                </a:lnTo>
                <a:lnTo>
                  <a:pt x="5334" y="0"/>
                </a:lnTo>
                <a:lnTo>
                  <a:pt x="0" y="6096"/>
                </a:lnTo>
                <a:lnTo>
                  <a:pt x="0" y="19812"/>
                </a:lnTo>
                <a:lnTo>
                  <a:pt x="5334" y="25146"/>
                </a:lnTo>
                <a:lnTo>
                  <a:pt x="19050" y="25146"/>
                </a:lnTo>
                <a:lnTo>
                  <a:pt x="25146" y="19812"/>
                </a:lnTo>
                <a:close/>
              </a:path>
            </a:pathLst>
          </a:custGeom>
          <a:solidFill>
            <a:srgbClr val="548D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942326" y="475107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5146" y="12954"/>
                </a:moveTo>
                <a:lnTo>
                  <a:pt x="25146" y="19812"/>
                </a:lnTo>
                <a:lnTo>
                  <a:pt x="19050" y="25146"/>
                </a:lnTo>
                <a:lnTo>
                  <a:pt x="12192" y="25146"/>
                </a:lnTo>
                <a:lnTo>
                  <a:pt x="5334" y="25146"/>
                </a:lnTo>
                <a:lnTo>
                  <a:pt x="0" y="19812"/>
                </a:lnTo>
                <a:lnTo>
                  <a:pt x="0" y="12954"/>
                </a:lnTo>
                <a:lnTo>
                  <a:pt x="0" y="6096"/>
                </a:lnTo>
                <a:lnTo>
                  <a:pt x="5334" y="0"/>
                </a:lnTo>
                <a:lnTo>
                  <a:pt x="12192" y="0"/>
                </a:lnTo>
                <a:lnTo>
                  <a:pt x="19050" y="0"/>
                </a:lnTo>
                <a:lnTo>
                  <a:pt x="25146" y="6096"/>
                </a:lnTo>
                <a:lnTo>
                  <a:pt x="25146" y="12954"/>
                </a:lnTo>
                <a:close/>
              </a:path>
            </a:pathLst>
          </a:custGeom>
          <a:ln w="20637">
            <a:solidFill>
              <a:srgbClr val="548D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5722620" y="3136392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5"/>
                </a:lnTo>
                <a:lnTo>
                  <a:pt x="24384" y="25145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722620" y="3136392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5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094732" y="3227832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094732" y="3227832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332982" y="3632453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332982" y="3632453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093714" y="35829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0"/>
                </a:moveTo>
                <a:lnTo>
                  <a:pt x="0" y="24384"/>
                </a:lnTo>
                <a:lnTo>
                  <a:pt x="24384" y="24384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093714" y="358292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24384"/>
                </a:moveTo>
                <a:lnTo>
                  <a:pt x="0" y="0"/>
                </a:lnTo>
                <a:lnTo>
                  <a:pt x="24384" y="0"/>
                </a:lnTo>
                <a:lnTo>
                  <a:pt x="24384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05934" y="3310128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805934" y="3310128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727447" y="3310128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727447" y="3310128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500371" y="3156966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5"/>
                </a:lnTo>
                <a:lnTo>
                  <a:pt x="25146" y="25145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500371" y="3156966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5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862828" y="35539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0"/>
                </a:moveTo>
                <a:lnTo>
                  <a:pt x="0" y="24384"/>
                </a:lnTo>
                <a:lnTo>
                  <a:pt x="24384" y="24384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862828" y="3553967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24384"/>
                </a:moveTo>
                <a:lnTo>
                  <a:pt x="0" y="0"/>
                </a:lnTo>
                <a:lnTo>
                  <a:pt x="24384" y="0"/>
                </a:lnTo>
                <a:lnTo>
                  <a:pt x="24384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936741" y="302895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5"/>
                </a:lnTo>
                <a:lnTo>
                  <a:pt x="25146" y="25145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936741" y="302895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5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470397" y="357835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6"/>
                </a:lnTo>
                <a:lnTo>
                  <a:pt x="25146" y="25146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470397" y="3578352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6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015228" y="285140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5"/>
                </a:lnTo>
                <a:lnTo>
                  <a:pt x="25146" y="25145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015228" y="285140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5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082540" y="297180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3"/>
                </a:lnTo>
                <a:lnTo>
                  <a:pt x="25146" y="24383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082540" y="297180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3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3"/>
                </a:lnTo>
                <a:lnTo>
                  <a:pt x="0" y="24383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291834" y="397535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0"/>
                </a:moveTo>
                <a:lnTo>
                  <a:pt x="0" y="24384"/>
                </a:lnTo>
                <a:lnTo>
                  <a:pt x="24384" y="24384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6291834" y="3975353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24384"/>
                </a:moveTo>
                <a:lnTo>
                  <a:pt x="0" y="0"/>
                </a:lnTo>
                <a:lnTo>
                  <a:pt x="24384" y="0"/>
                </a:lnTo>
                <a:lnTo>
                  <a:pt x="24384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495544" y="3156966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5"/>
                </a:lnTo>
                <a:lnTo>
                  <a:pt x="24384" y="25145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495544" y="3156966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5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284470" y="3446526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284470" y="3446526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610605" y="2955035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610605" y="2955035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528309" y="3627882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6"/>
                </a:lnTo>
                <a:lnTo>
                  <a:pt x="24384" y="25146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5528309" y="3627882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6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730240" y="336804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0"/>
                </a:moveTo>
                <a:lnTo>
                  <a:pt x="0" y="24384"/>
                </a:lnTo>
                <a:lnTo>
                  <a:pt x="25146" y="24384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5730240" y="3368040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4">
                <a:moveTo>
                  <a:pt x="0" y="24384"/>
                </a:moveTo>
                <a:lnTo>
                  <a:pt x="0" y="0"/>
                </a:lnTo>
                <a:lnTo>
                  <a:pt x="25146" y="0"/>
                </a:lnTo>
                <a:lnTo>
                  <a:pt x="25146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006846" y="3363467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6"/>
                </a:lnTo>
                <a:lnTo>
                  <a:pt x="25146" y="25146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006846" y="3363467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6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6259067" y="5684520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6"/>
                </a:lnTo>
                <a:lnTo>
                  <a:pt x="24384" y="25146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6259067" y="5684520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6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561076" y="347090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6"/>
                </a:lnTo>
                <a:lnTo>
                  <a:pt x="25146" y="25146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561076" y="3470909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6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95671" y="245516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6"/>
                </a:lnTo>
                <a:lnTo>
                  <a:pt x="25146" y="25146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995671" y="2455164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5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5"/>
                </a:lnTo>
                <a:lnTo>
                  <a:pt x="0" y="25145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5936741" y="332232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0"/>
                </a:moveTo>
                <a:lnTo>
                  <a:pt x="0" y="25146"/>
                </a:lnTo>
                <a:lnTo>
                  <a:pt x="25146" y="25146"/>
                </a:lnTo>
                <a:lnTo>
                  <a:pt x="25146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5936741" y="3322320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0" y="25146"/>
                </a:moveTo>
                <a:lnTo>
                  <a:pt x="0" y="0"/>
                </a:lnTo>
                <a:lnTo>
                  <a:pt x="25146" y="0"/>
                </a:lnTo>
                <a:lnTo>
                  <a:pt x="25146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5945123" y="3755897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6"/>
                </a:lnTo>
                <a:lnTo>
                  <a:pt x="24384" y="25146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945123" y="3755897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6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5990844" y="3793235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6"/>
                </a:lnTo>
                <a:lnTo>
                  <a:pt x="24384" y="25146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990844" y="3793235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6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635752" y="3665220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0"/>
                </a:moveTo>
                <a:lnTo>
                  <a:pt x="0" y="25146"/>
                </a:lnTo>
                <a:lnTo>
                  <a:pt x="24384" y="25146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635752" y="3665220"/>
            <a:ext cx="24765" cy="25400"/>
          </a:xfrm>
          <a:custGeom>
            <a:avLst/>
            <a:gdLst/>
            <a:ahLst/>
            <a:cxnLst/>
            <a:rect l="l" t="t" r="r" b="b"/>
            <a:pathLst>
              <a:path w="24764" h="25400">
                <a:moveTo>
                  <a:pt x="0" y="25146"/>
                </a:moveTo>
                <a:lnTo>
                  <a:pt x="0" y="0"/>
                </a:lnTo>
                <a:lnTo>
                  <a:pt x="24384" y="0"/>
                </a:lnTo>
                <a:lnTo>
                  <a:pt x="24384" y="25146"/>
                </a:lnTo>
                <a:lnTo>
                  <a:pt x="0" y="25146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5128259" y="390905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0"/>
                </a:moveTo>
                <a:lnTo>
                  <a:pt x="0" y="24384"/>
                </a:lnTo>
                <a:lnTo>
                  <a:pt x="24384" y="24384"/>
                </a:lnTo>
                <a:lnTo>
                  <a:pt x="24384" y="0"/>
                </a:lnTo>
                <a:lnTo>
                  <a:pt x="0" y="0"/>
                </a:lnTo>
                <a:close/>
              </a:path>
            </a:pathLst>
          </a:custGeom>
          <a:solidFill>
            <a:srgbClr val="4AAB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128259" y="3909059"/>
            <a:ext cx="24765" cy="24765"/>
          </a:xfrm>
          <a:custGeom>
            <a:avLst/>
            <a:gdLst/>
            <a:ahLst/>
            <a:cxnLst/>
            <a:rect l="l" t="t" r="r" b="b"/>
            <a:pathLst>
              <a:path w="24764" h="24764">
                <a:moveTo>
                  <a:pt x="0" y="24384"/>
                </a:moveTo>
                <a:lnTo>
                  <a:pt x="0" y="0"/>
                </a:lnTo>
                <a:lnTo>
                  <a:pt x="24384" y="0"/>
                </a:lnTo>
                <a:lnTo>
                  <a:pt x="24384" y="24384"/>
                </a:lnTo>
                <a:lnTo>
                  <a:pt x="0" y="24384"/>
                </a:lnTo>
                <a:close/>
              </a:path>
            </a:pathLst>
          </a:custGeom>
          <a:ln w="20637">
            <a:solidFill>
              <a:srgbClr val="B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5241797" y="5343905"/>
            <a:ext cx="45085" cy="45720"/>
          </a:xfrm>
          <a:custGeom>
            <a:avLst/>
            <a:gdLst/>
            <a:ahLst/>
            <a:cxnLst/>
            <a:rect l="l" t="t" r="r" b="b"/>
            <a:pathLst>
              <a:path w="45085" h="45720">
                <a:moveTo>
                  <a:pt x="44958" y="22860"/>
                </a:moveTo>
                <a:lnTo>
                  <a:pt x="43207" y="13823"/>
                </a:lnTo>
                <a:lnTo>
                  <a:pt x="38385" y="6572"/>
                </a:lnTo>
                <a:lnTo>
                  <a:pt x="31134" y="1750"/>
                </a:lnTo>
                <a:lnTo>
                  <a:pt x="22098" y="0"/>
                </a:lnTo>
                <a:lnTo>
                  <a:pt x="13501" y="1750"/>
                </a:lnTo>
                <a:lnTo>
                  <a:pt x="6477" y="6572"/>
                </a:lnTo>
                <a:lnTo>
                  <a:pt x="1738" y="13823"/>
                </a:lnTo>
                <a:lnTo>
                  <a:pt x="0" y="22860"/>
                </a:lnTo>
                <a:lnTo>
                  <a:pt x="1738" y="31575"/>
                </a:lnTo>
                <a:lnTo>
                  <a:pt x="6477" y="38862"/>
                </a:lnTo>
                <a:lnTo>
                  <a:pt x="13501" y="43862"/>
                </a:lnTo>
                <a:lnTo>
                  <a:pt x="22098" y="45720"/>
                </a:lnTo>
                <a:lnTo>
                  <a:pt x="31134" y="43862"/>
                </a:lnTo>
                <a:lnTo>
                  <a:pt x="38385" y="38862"/>
                </a:lnTo>
                <a:lnTo>
                  <a:pt x="43207" y="31575"/>
                </a:lnTo>
                <a:lnTo>
                  <a:pt x="44958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241797" y="5343905"/>
            <a:ext cx="45085" cy="45720"/>
          </a:xfrm>
          <a:custGeom>
            <a:avLst/>
            <a:gdLst/>
            <a:ahLst/>
            <a:cxnLst/>
            <a:rect l="l" t="t" r="r" b="b"/>
            <a:pathLst>
              <a:path w="45085" h="45720">
                <a:moveTo>
                  <a:pt x="44958" y="22860"/>
                </a:moveTo>
                <a:lnTo>
                  <a:pt x="43207" y="31575"/>
                </a:lnTo>
                <a:lnTo>
                  <a:pt x="38385" y="38862"/>
                </a:lnTo>
                <a:lnTo>
                  <a:pt x="31134" y="43862"/>
                </a:lnTo>
                <a:lnTo>
                  <a:pt x="22098" y="45720"/>
                </a:lnTo>
                <a:lnTo>
                  <a:pt x="13501" y="43862"/>
                </a:lnTo>
                <a:lnTo>
                  <a:pt x="6477" y="38862"/>
                </a:lnTo>
                <a:lnTo>
                  <a:pt x="1738" y="31575"/>
                </a:lnTo>
                <a:lnTo>
                  <a:pt x="0" y="22860"/>
                </a:lnTo>
                <a:lnTo>
                  <a:pt x="1738" y="13823"/>
                </a:lnTo>
                <a:lnTo>
                  <a:pt x="6477" y="6572"/>
                </a:lnTo>
                <a:lnTo>
                  <a:pt x="13501" y="1750"/>
                </a:lnTo>
                <a:lnTo>
                  <a:pt x="22098" y="0"/>
                </a:lnTo>
                <a:lnTo>
                  <a:pt x="31134" y="1750"/>
                </a:lnTo>
                <a:lnTo>
                  <a:pt x="38385" y="6572"/>
                </a:lnTo>
                <a:lnTo>
                  <a:pt x="43207" y="13823"/>
                </a:lnTo>
                <a:lnTo>
                  <a:pt x="44958" y="22860"/>
                </a:lnTo>
                <a:close/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6033515" y="3589020"/>
            <a:ext cx="0" cy="74295"/>
          </a:xfrm>
          <a:custGeom>
            <a:avLst/>
            <a:gdLst/>
            <a:ahLst/>
            <a:cxnLst/>
            <a:rect l="l" t="t" r="r" b="b"/>
            <a:pathLst>
              <a:path w="0" h="74295">
                <a:moveTo>
                  <a:pt x="0" y="0"/>
                </a:moveTo>
                <a:lnTo>
                  <a:pt x="0" y="73914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5996940" y="3626358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 h="0">
                <a:moveTo>
                  <a:pt x="0" y="0"/>
                </a:moveTo>
                <a:lnTo>
                  <a:pt x="73914" y="0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2225039" y="6038088"/>
            <a:ext cx="0" cy="74295"/>
          </a:xfrm>
          <a:custGeom>
            <a:avLst/>
            <a:gdLst/>
            <a:ahLst/>
            <a:cxnLst/>
            <a:rect l="l" t="t" r="r" b="b"/>
            <a:pathLst>
              <a:path w="0" h="74295">
                <a:moveTo>
                  <a:pt x="0" y="0"/>
                </a:moveTo>
                <a:lnTo>
                  <a:pt x="0" y="73914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2187701" y="6074664"/>
            <a:ext cx="74930" cy="0"/>
          </a:xfrm>
          <a:custGeom>
            <a:avLst/>
            <a:gdLst/>
            <a:ahLst/>
            <a:cxnLst/>
            <a:rect l="l" t="t" r="r" b="b"/>
            <a:pathLst>
              <a:path w="74930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048505" y="5946647"/>
            <a:ext cx="0" cy="74930"/>
          </a:xfrm>
          <a:custGeom>
            <a:avLst/>
            <a:gdLst/>
            <a:ahLst/>
            <a:cxnLst/>
            <a:rect l="l" t="t" r="r" b="b"/>
            <a:pathLst>
              <a:path w="0" h="74929">
                <a:moveTo>
                  <a:pt x="0" y="0"/>
                </a:moveTo>
                <a:lnTo>
                  <a:pt x="0" y="74676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011929" y="5983985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 h="0">
                <a:moveTo>
                  <a:pt x="0" y="0"/>
                </a:moveTo>
                <a:lnTo>
                  <a:pt x="73914" y="0"/>
                </a:lnTo>
              </a:path>
            </a:pathLst>
          </a:custGeom>
          <a:ln w="16510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6032753" y="3627882"/>
            <a:ext cx="396240" cy="57150"/>
          </a:xfrm>
          <a:custGeom>
            <a:avLst/>
            <a:gdLst/>
            <a:ahLst/>
            <a:cxnLst/>
            <a:rect l="l" t="t" r="r" b="b"/>
            <a:pathLst>
              <a:path w="396239" h="57150">
                <a:moveTo>
                  <a:pt x="0" y="0"/>
                </a:moveTo>
                <a:lnTo>
                  <a:pt x="396240" y="57149"/>
                </a:lnTo>
              </a:path>
            </a:pathLst>
          </a:custGeom>
          <a:ln w="41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228088" y="6026658"/>
            <a:ext cx="49530" cy="45720"/>
          </a:xfrm>
          <a:custGeom>
            <a:avLst/>
            <a:gdLst/>
            <a:ahLst/>
            <a:cxnLst/>
            <a:rect l="l" t="t" r="r" b="b"/>
            <a:pathLst>
              <a:path w="49530" h="45720">
                <a:moveTo>
                  <a:pt x="0" y="45719"/>
                </a:moveTo>
                <a:lnTo>
                  <a:pt x="25145" y="0"/>
                </a:lnTo>
                <a:lnTo>
                  <a:pt x="49530" y="0"/>
                </a:lnTo>
              </a:path>
            </a:pathLst>
          </a:custGeom>
          <a:ln w="41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4052315" y="5857494"/>
            <a:ext cx="74295" cy="124460"/>
          </a:xfrm>
          <a:custGeom>
            <a:avLst/>
            <a:gdLst/>
            <a:ahLst/>
            <a:cxnLst/>
            <a:rect l="l" t="t" r="r" b="b"/>
            <a:pathLst>
              <a:path w="74295" h="124460">
                <a:moveTo>
                  <a:pt x="0" y="124206"/>
                </a:moveTo>
                <a:lnTo>
                  <a:pt x="49529" y="0"/>
                </a:lnTo>
                <a:lnTo>
                  <a:pt x="73913" y="0"/>
                </a:lnTo>
              </a:path>
            </a:pathLst>
          </a:custGeom>
          <a:ln w="412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 txBox="1"/>
          <p:nvPr/>
        </p:nvSpPr>
        <p:spPr>
          <a:xfrm>
            <a:off x="7359646" y="3920893"/>
            <a:ext cx="80835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5" b="1">
                <a:latin typeface="Arial"/>
                <a:cs typeface="Arial"/>
              </a:rPr>
              <a:t>Russell </a:t>
            </a:r>
            <a:r>
              <a:rPr dirty="0" sz="650" spc="25" b="1">
                <a:latin typeface="Arial"/>
                <a:cs typeface="Arial"/>
              </a:rPr>
              <a:t>3000</a:t>
            </a:r>
            <a:r>
              <a:rPr dirty="0" sz="650" spc="-35" b="1">
                <a:latin typeface="Arial"/>
                <a:cs typeface="Arial"/>
              </a:rPr>
              <a:t> </a:t>
            </a:r>
            <a:r>
              <a:rPr dirty="0" sz="650" spc="10" b="1">
                <a:latin typeface="Arial"/>
                <a:cs typeface="Arial"/>
              </a:rPr>
              <a:t>Index</a:t>
            </a:r>
            <a:endParaRPr sz="650">
              <a:latin typeface="Arial"/>
              <a:cs typeface="Arial"/>
            </a:endParaRPr>
          </a:p>
        </p:txBody>
      </p:sp>
      <p:sp>
        <p:nvSpPr>
          <p:cNvPr id="271" name="object 2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250" name="object 250"/>
          <p:cNvSpPr txBox="1"/>
          <p:nvPr/>
        </p:nvSpPr>
        <p:spPr>
          <a:xfrm>
            <a:off x="7060176" y="6086494"/>
            <a:ext cx="1243330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5" b="1">
                <a:latin typeface="Arial"/>
                <a:cs typeface="Arial"/>
              </a:rPr>
              <a:t>Non-US </a:t>
            </a:r>
            <a:r>
              <a:rPr dirty="0" sz="650" spc="20" b="1">
                <a:latin typeface="Arial"/>
                <a:cs typeface="Arial"/>
              </a:rPr>
              <a:t>Stocks (ACWI ex</a:t>
            </a:r>
            <a:r>
              <a:rPr dirty="0" sz="650" spc="-114" b="1">
                <a:latin typeface="Arial"/>
                <a:cs typeface="Arial"/>
              </a:rPr>
              <a:t> </a:t>
            </a:r>
            <a:r>
              <a:rPr dirty="0" sz="650" spc="5" b="1">
                <a:latin typeface="Arial"/>
                <a:cs typeface="Arial"/>
              </a:rPr>
              <a:t>US)</a:t>
            </a:r>
            <a:endParaRPr sz="65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042146" y="3677810"/>
            <a:ext cx="779780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5" b="1">
                <a:latin typeface="Arial"/>
                <a:cs typeface="Arial"/>
              </a:rPr>
              <a:t>C|A Private</a:t>
            </a:r>
            <a:r>
              <a:rPr dirty="0" sz="650" spc="-45" b="1">
                <a:latin typeface="Arial"/>
                <a:cs typeface="Arial"/>
              </a:rPr>
              <a:t> </a:t>
            </a:r>
            <a:r>
              <a:rPr dirty="0" sz="650" spc="10" b="1">
                <a:latin typeface="Arial"/>
                <a:cs typeface="Arial"/>
              </a:rPr>
              <a:t>Equity</a:t>
            </a:r>
            <a:endParaRPr sz="65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4381749" y="4076338"/>
            <a:ext cx="990600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5" b="1">
                <a:latin typeface="Arial"/>
                <a:cs typeface="Arial"/>
              </a:rPr>
              <a:t>NCREIF </a:t>
            </a:r>
            <a:r>
              <a:rPr dirty="0" sz="650" spc="15" b="1">
                <a:latin typeface="Arial"/>
                <a:cs typeface="Arial"/>
              </a:rPr>
              <a:t>Property</a:t>
            </a:r>
            <a:r>
              <a:rPr dirty="0" sz="650" spc="-75" b="1">
                <a:latin typeface="Arial"/>
                <a:cs typeface="Arial"/>
              </a:rPr>
              <a:t> </a:t>
            </a:r>
            <a:r>
              <a:rPr dirty="0" sz="650" spc="10" b="1">
                <a:latin typeface="Arial"/>
                <a:cs typeface="Arial"/>
              </a:rPr>
              <a:t>Index</a:t>
            </a:r>
            <a:endParaRPr sz="65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5126983" y="5053223"/>
            <a:ext cx="40830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5" b="1">
                <a:latin typeface="Arial"/>
                <a:cs typeface="Arial"/>
              </a:rPr>
              <a:t>70/30</a:t>
            </a:r>
            <a:r>
              <a:rPr dirty="0" sz="650" spc="-50" b="1">
                <a:latin typeface="Arial"/>
                <a:cs typeface="Arial"/>
              </a:rPr>
              <a:t> </a:t>
            </a:r>
            <a:r>
              <a:rPr dirty="0" sz="650" b="1">
                <a:latin typeface="Arial"/>
                <a:cs typeface="Arial"/>
              </a:rPr>
              <a:t>Mix</a:t>
            </a:r>
            <a:endParaRPr sz="65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134094" y="5793122"/>
            <a:ext cx="111823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5" b="1">
                <a:latin typeface="Arial"/>
                <a:cs typeface="Arial"/>
              </a:rPr>
              <a:t>HFRI </a:t>
            </a:r>
            <a:r>
              <a:rPr dirty="0" sz="650" spc="20" b="1">
                <a:latin typeface="Arial"/>
                <a:cs typeface="Arial"/>
              </a:rPr>
              <a:t>Fund </a:t>
            </a:r>
            <a:r>
              <a:rPr dirty="0" sz="650" spc="15" b="1">
                <a:latin typeface="Arial"/>
                <a:cs typeface="Arial"/>
              </a:rPr>
              <a:t>of </a:t>
            </a:r>
            <a:r>
              <a:rPr dirty="0" sz="650" spc="20" b="1">
                <a:latin typeface="Arial"/>
                <a:cs typeface="Arial"/>
              </a:rPr>
              <a:t>Funds</a:t>
            </a:r>
            <a:r>
              <a:rPr dirty="0" sz="650" spc="45" b="1">
                <a:latin typeface="Arial"/>
                <a:cs typeface="Arial"/>
              </a:rPr>
              <a:t> </a:t>
            </a:r>
            <a:r>
              <a:rPr dirty="0" sz="650" spc="10" b="1">
                <a:latin typeface="Arial"/>
                <a:cs typeface="Arial"/>
              </a:rPr>
              <a:t>Index</a:t>
            </a:r>
            <a:endParaRPr sz="65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1589786" y="6494806"/>
            <a:ext cx="27305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5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-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1615693" y="5879112"/>
            <a:ext cx="1259205" cy="21272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695"/>
              </a:lnSpc>
              <a:spcBef>
                <a:spcPts val="114"/>
              </a:spcBef>
            </a:pPr>
            <a:r>
              <a:rPr dirty="0" sz="600" spc="-5">
                <a:solidFill>
                  <a:srgbClr val="585858"/>
                </a:solidFill>
                <a:latin typeface="Arial"/>
                <a:cs typeface="Arial"/>
              </a:rPr>
              <a:t>1.00%</a:t>
            </a:r>
            <a:endParaRPr sz="600">
              <a:latin typeface="Arial"/>
              <a:cs typeface="Arial"/>
            </a:endParaRPr>
          </a:p>
          <a:p>
            <a:pPr marL="685165">
              <a:lnSpc>
                <a:spcPts val="755"/>
              </a:lnSpc>
            </a:pPr>
            <a:r>
              <a:rPr dirty="0" sz="650" spc="15" b="1">
                <a:latin typeface="Arial"/>
                <a:cs typeface="Arial"/>
              </a:rPr>
              <a:t>Treasury</a:t>
            </a:r>
            <a:r>
              <a:rPr dirty="0" sz="650" spc="-30" b="1">
                <a:latin typeface="Arial"/>
                <a:cs typeface="Arial"/>
              </a:rPr>
              <a:t> </a:t>
            </a:r>
            <a:r>
              <a:rPr dirty="0" sz="650" spc="-15" b="1">
                <a:latin typeface="Arial"/>
                <a:cs typeface="Arial"/>
              </a:rPr>
              <a:t>Bills</a:t>
            </a:r>
            <a:endParaRPr sz="65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1615693" y="5262657"/>
            <a:ext cx="24130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dirty="0" sz="600" spc="2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615693" y="4646202"/>
            <a:ext cx="1409700" cy="35623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5">
                <a:solidFill>
                  <a:srgbClr val="585858"/>
                </a:solidFill>
                <a:latin typeface="Arial"/>
                <a:cs typeface="Arial"/>
              </a:rPr>
              <a:t>5.00%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312420">
              <a:lnSpc>
                <a:spcPct val="100000"/>
              </a:lnSpc>
            </a:pPr>
            <a:r>
              <a:rPr dirty="0" sz="650" spc="15" b="1">
                <a:latin typeface="Arial"/>
                <a:cs typeface="Arial"/>
              </a:rPr>
              <a:t>BB Aggregate Bond</a:t>
            </a:r>
            <a:r>
              <a:rPr dirty="0" sz="650" spc="30" b="1">
                <a:latin typeface="Arial"/>
                <a:cs typeface="Arial"/>
              </a:rPr>
              <a:t> </a:t>
            </a:r>
            <a:r>
              <a:rPr dirty="0" sz="650" spc="10" b="1">
                <a:latin typeface="Arial"/>
                <a:cs typeface="Arial"/>
              </a:rPr>
              <a:t>Index</a:t>
            </a:r>
            <a:endParaRPr sz="65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1615693" y="4029748"/>
            <a:ext cx="24130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dirty="0" sz="600" spc="2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1615693" y="3414054"/>
            <a:ext cx="24130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dirty="0" sz="600" spc="2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573021" y="2797599"/>
            <a:ext cx="288925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1573021" y="2181144"/>
            <a:ext cx="288925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1790949" y="6279176"/>
            <a:ext cx="24130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3220415" y="6279176"/>
            <a:ext cx="24384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627751" y="6279176"/>
            <a:ext cx="28956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6056448" y="6279176"/>
            <a:ext cx="289560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485905" y="6279176"/>
            <a:ext cx="288925" cy="12001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dirty="0" sz="600" spc="2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1459516" y="3433403"/>
            <a:ext cx="122555" cy="194183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650" spc="20">
                <a:solidFill>
                  <a:srgbClr val="585858"/>
                </a:solidFill>
                <a:latin typeface="Arial"/>
                <a:cs typeface="Arial"/>
              </a:rPr>
              <a:t>10 </a:t>
            </a:r>
            <a:r>
              <a:rPr dirty="0" sz="650">
                <a:solidFill>
                  <a:srgbClr val="585858"/>
                </a:solidFill>
                <a:latin typeface="Arial"/>
                <a:cs typeface="Arial"/>
              </a:rPr>
              <a:t>Year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Annualized </a:t>
            </a:r>
            <a:r>
              <a:rPr dirty="0" sz="650" spc="10">
                <a:solidFill>
                  <a:srgbClr val="585858"/>
                </a:solidFill>
                <a:latin typeface="Arial"/>
                <a:cs typeface="Arial"/>
              </a:rPr>
              <a:t>Return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ending June </a:t>
            </a:r>
            <a:r>
              <a:rPr dirty="0" sz="650" spc="15">
                <a:solidFill>
                  <a:srgbClr val="585858"/>
                </a:solidFill>
                <a:latin typeface="Arial"/>
                <a:cs typeface="Arial"/>
              </a:rPr>
              <a:t>30,</a:t>
            </a:r>
            <a:r>
              <a:rPr dirty="0" sz="650" spc="-85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58585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082288" y="6502548"/>
            <a:ext cx="1946275" cy="12953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50" spc="10">
                <a:solidFill>
                  <a:srgbClr val="585858"/>
                </a:solidFill>
                <a:latin typeface="Arial"/>
                <a:cs typeface="Arial"/>
              </a:rPr>
              <a:t>Standard </a:t>
            </a:r>
            <a:r>
              <a:rPr dirty="0" sz="650" spc="20">
                <a:solidFill>
                  <a:srgbClr val="585858"/>
                </a:solidFill>
                <a:latin typeface="Arial"/>
                <a:cs typeface="Arial"/>
              </a:rPr>
              <a:t>Deviation </a:t>
            </a:r>
            <a:r>
              <a:rPr dirty="0" sz="650" spc="15">
                <a:solidFill>
                  <a:srgbClr val="585858"/>
                </a:solidFill>
                <a:latin typeface="Arial"/>
                <a:cs typeface="Arial"/>
              </a:rPr>
              <a:t>of </a:t>
            </a:r>
            <a:r>
              <a:rPr dirty="0" sz="650">
                <a:solidFill>
                  <a:srgbClr val="585858"/>
                </a:solidFill>
                <a:latin typeface="Arial"/>
                <a:cs typeface="Arial"/>
              </a:rPr>
              <a:t>Annual </a:t>
            </a:r>
            <a:r>
              <a:rPr dirty="0" sz="650" spc="20">
                <a:solidFill>
                  <a:srgbClr val="585858"/>
                </a:solidFill>
                <a:latin typeface="Arial"/>
                <a:cs typeface="Arial"/>
              </a:rPr>
              <a:t>Fiscal </a:t>
            </a:r>
            <a:r>
              <a:rPr dirty="0" sz="650">
                <a:solidFill>
                  <a:srgbClr val="585858"/>
                </a:solidFill>
                <a:latin typeface="Arial"/>
                <a:cs typeface="Arial"/>
              </a:rPr>
              <a:t>Year</a:t>
            </a:r>
            <a:r>
              <a:rPr dirty="0" sz="650" spc="-9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Returns</a:t>
            </a:r>
            <a:endParaRPr sz="650">
              <a:latin typeface="Arial"/>
              <a:cs typeface="Arial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7597393" y="2167605"/>
            <a:ext cx="781050" cy="63754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595"/>
              </a:lnSpc>
              <a:spcBef>
                <a:spcPts val="120"/>
              </a:spcBef>
            </a:pPr>
            <a:r>
              <a:rPr dirty="0" u="sng" sz="5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Legend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95"/>
              </a:lnSpc>
            </a:pPr>
            <a:r>
              <a:rPr dirty="0" sz="500" spc="5">
                <a:latin typeface="Arial"/>
                <a:cs typeface="Arial"/>
              </a:rPr>
              <a:t>Black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 spc="-5">
                <a:latin typeface="Arial"/>
                <a:cs typeface="Arial"/>
              </a:rPr>
              <a:t>Total</a:t>
            </a:r>
            <a:r>
              <a:rPr dirty="0" sz="500">
                <a:latin typeface="Arial"/>
                <a:cs typeface="Arial"/>
              </a:rPr>
              <a:t> </a:t>
            </a:r>
            <a:r>
              <a:rPr dirty="0" sz="500" spc="-5">
                <a:latin typeface="Arial"/>
                <a:cs typeface="Arial"/>
              </a:rPr>
              <a:t>Fund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99700"/>
              </a:lnSpc>
              <a:spcBef>
                <a:spcPts val="15"/>
              </a:spcBef>
            </a:pPr>
            <a:r>
              <a:rPr dirty="0" sz="500" spc="5">
                <a:latin typeface="Arial"/>
                <a:cs typeface="Arial"/>
              </a:rPr>
              <a:t>Brown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 spc="5">
                <a:latin typeface="Arial"/>
                <a:cs typeface="Arial"/>
              </a:rPr>
              <a:t>Fixed </a:t>
            </a:r>
            <a:r>
              <a:rPr dirty="0" sz="500" spc="-5">
                <a:latin typeface="Arial"/>
                <a:cs typeface="Arial"/>
              </a:rPr>
              <a:t>Income  </a:t>
            </a:r>
            <a:r>
              <a:rPr dirty="0" sz="500">
                <a:latin typeface="Arial"/>
                <a:cs typeface="Arial"/>
              </a:rPr>
              <a:t>Red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>
                <a:latin typeface="Arial"/>
                <a:cs typeface="Arial"/>
              </a:rPr>
              <a:t>Private Equity  </a:t>
            </a:r>
            <a:r>
              <a:rPr dirty="0" sz="500" spc="5">
                <a:latin typeface="Arial"/>
                <a:cs typeface="Arial"/>
              </a:rPr>
              <a:t>Dark </a:t>
            </a:r>
            <a:r>
              <a:rPr dirty="0" sz="500" spc="-5">
                <a:latin typeface="Arial"/>
                <a:cs typeface="Arial"/>
              </a:rPr>
              <a:t>Blue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 spc="5">
                <a:latin typeface="Arial"/>
                <a:cs typeface="Arial"/>
              </a:rPr>
              <a:t>Hedge </a:t>
            </a:r>
            <a:r>
              <a:rPr dirty="0" sz="500" spc="-5">
                <a:latin typeface="Arial"/>
                <a:cs typeface="Arial"/>
              </a:rPr>
              <a:t>Funds  </a:t>
            </a:r>
            <a:r>
              <a:rPr dirty="0" sz="500" spc="5">
                <a:latin typeface="Arial"/>
                <a:cs typeface="Arial"/>
              </a:rPr>
              <a:t>Green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 spc="5">
                <a:latin typeface="Arial"/>
                <a:cs typeface="Arial"/>
              </a:rPr>
              <a:t>Real</a:t>
            </a:r>
            <a:r>
              <a:rPr dirty="0" sz="500">
                <a:latin typeface="Arial"/>
                <a:cs typeface="Arial"/>
              </a:rPr>
              <a:t> Estate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80"/>
              </a:lnSpc>
            </a:pPr>
            <a:r>
              <a:rPr dirty="0" sz="500" spc="-5">
                <a:latin typeface="Arial"/>
                <a:cs typeface="Arial"/>
              </a:rPr>
              <a:t>Blue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>
                <a:latin typeface="Arial"/>
                <a:cs typeface="Arial"/>
              </a:rPr>
              <a:t>US</a:t>
            </a:r>
            <a:r>
              <a:rPr dirty="0" sz="500" spc="5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Equity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500" spc="-5">
                <a:latin typeface="Arial"/>
                <a:cs typeface="Arial"/>
              </a:rPr>
              <a:t>Purple </a:t>
            </a:r>
            <a:r>
              <a:rPr dirty="0" sz="500" spc="10">
                <a:latin typeface="Arial"/>
                <a:cs typeface="Arial"/>
              </a:rPr>
              <a:t>= </a:t>
            </a:r>
            <a:r>
              <a:rPr dirty="0" sz="500" spc="-5">
                <a:latin typeface="Arial"/>
                <a:cs typeface="Arial"/>
              </a:rPr>
              <a:t>Non-US</a:t>
            </a:r>
            <a:r>
              <a:rPr dirty="0" sz="500" spc="-3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Equity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998474"/>
            <a:ext cx="7233284" cy="8794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dirty="0"/>
              <a:t>5. State Pension Asset Class Return &amp; Risk  10 Fiscal </a:t>
            </a:r>
            <a:r>
              <a:rPr dirty="0" spc="-55"/>
              <a:t>Years </a:t>
            </a:r>
            <a:r>
              <a:rPr dirty="0"/>
              <a:t>ending FY2017</a:t>
            </a:r>
            <a:r>
              <a:rPr dirty="0" spc="-40"/>
              <a:t> </a:t>
            </a:r>
            <a:r>
              <a:rPr dirty="0"/>
              <a:t>(continued)</a:t>
            </a:r>
          </a:p>
        </p:txBody>
      </p:sp>
      <p:sp>
        <p:nvSpPr>
          <p:cNvPr id="3" name="object 3"/>
          <p:cNvSpPr/>
          <p:nvPr/>
        </p:nvSpPr>
        <p:spPr>
          <a:xfrm>
            <a:off x="1890522" y="2312670"/>
            <a:ext cx="0" cy="4177029"/>
          </a:xfrm>
          <a:custGeom>
            <a:avLst/>
            <a:gdLst/>
            <a:ahLst/>
            <a:cxnLst/>
            <a:rect l="l" t="t" r="r" b="b"/>
            <a:pathLst>
              <a:path w="0" h="4177029">
                <a:moveTo>
                  <a:pt x="0" y="4176522"/>
                </a:moveTo>
                <a:lnTo>
                  <a:pt x="0" y="0"/>
                </a:lnTo>
              </a:path>
            </a:pathLst>
          </a:custGeom>
          <a:ln w="39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0522" y="6188964"/>
            <a:ext cx="6018530" cy="0"/>
          </a:xfrm>
          <a:custGeom>
            <a:avLst/>
            <a:gdLst/>
            <a:ahLst/>
            <a:cxnLst/>
            <a:rect l="l" t="t" r="r" b="b"/>
            <a:pathLst>
              <a:path w="6018530" h="0">
                <a:moveTo>
                  <a:pt x="0" y="0"/>
                </a:moveTo>
                <a:lnTo>
                  <a:pt x="6018276" y="0"/>
                </a:lnTo>
              </a:path>
            </a:pathLst>
          </a:custGeom>
          <a:ln w="39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5589" y="4815078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866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9776" y="4850891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07707" y="3989070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72656" y="4024884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55180" y="581863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20128" y="5854446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36158" y="3613403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01105" y="3649217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46497" y="4238244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866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0684" y="427405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91511" y="5980938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866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55698" y="6016752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628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36464" y="4759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00650" y="4795265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37253" y="5894070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866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01440" y="5929884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 h="0">
                <a:moveTo>
                  <a:pt x="0" y="0"/>
                </a:moveTo>
                <a:lnTo>
                  <a:pt x="70866" y="0"/>
                </a:lnTo>
              </a:path>
            </a:pathLst>
          </a:custGeom>
          <a:ln w="15798">
            <a:solidFill>
              <a:srgbClr val="1D1B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12391" y="4621841"/>
            <a:ext cx="67195" cy="67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776015" y="4139495"/>
            <a:ext cx="67195" cy="671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076243" y="5439467"/>
            <a:ext cx="67195" cy="67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03937" y="4609649"/>
            <a:ext cx="67195" cy="671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33371" y="3487223"/>
            <a:ext cx="67195" cy="67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04693" y="4874062"/>
            <a:ext cx="67195" cy="671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76427" y="5056181"/>
            <a:ext cx="67195" cy="671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885948" y="4794401"/>
            <a:ext cx="1207770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10" i="1">
                <a:latin typeface="Calibri"/>
                <a:cs typeface="Calibri"/>
              </a:rPr>
              <a:t>Bloomberg </a:t>
            </a:r>
            <a:r>
              <a:rPr dirty="0" sz="750" spc="-5" i="1">
                <a:latin typeface="Calibri"/>
                <a:cs typeface="Calibri"/>
              </a:rPr>
              <a:t>Barclays</a:t>
            </a:r>
            <a:r>
              <a:rPr dirty="0" sz="750" spc="10" i="1">
                <a:latin typeface="Calibri"/>
                <a:cs typeface="Calibri"/>
              </a:rPr>
              <a:t> </a:t>
            </a:r>
            <a:r>
              <a:rPr dirty="0" sz="750" spc="-15" i="1">
                <a:latin typeface="Calibri"/>
                <a:cs typeface="Calibri"/>
              </a:rPr>
              <a:t>Aggregate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14119" y="5758328"/>
            <a:ext cx="681990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i="1">
                <a:latin typeface="Calibri"/>
                <a:cs typeface="Calibri"/>
              </a:rPr>
              <a:t>MSCI </a:t>
            </a:r>
            <a:r>
              <a:rPr dirty="0" sz="750" spc="-10" i="1">
                <a:latin typeface="Calibri"/>
                <a:cs typeface="Calibri"/>
              </a:rPr>
              <a:t>ACWI ex</a:t>
            </a:r>
            <a:r>
              <a:rPr dirty="0" sz="750" spc="-90" i="1">
                <a:latin typeface="Calibri"/>
                <a:cs typeface="Calibri"/>
              </a:rPr>
              <a:t> </a:t>
            </a:r>
            <a:r>
              <a:rPr dirty="0" sz="750" spc="-25" i="1">
                <a:latin typeface="Calibri"/>
                <a:cs typeface="Calibri"/>
              </a:rPr>
              <a:t>US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87463" y="3579779"/>
            <a:ext cx="1703705" cy="5099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5" i="1">
                <a:latin typeface="Calibri"/>
                <a:cs typeface="Calibri"/>
              </a:rPr>
              <a:t>C|A </a:t>
            </a:r>
            <a:r>
              <a:rPr dirty="0" sz="750" spc="-10" i="1">
                <a:latin typeface="Calibri"/>
                <a:cs typeface="Calibri"/>
              </a:rPr>
              <a:t>Private </a:t>
            </a:r>
            <a:r>
              <a:rPr dirty="0" sz="750" spc="-5" i="1">
                <a:latin typeface="Calibri"/>
                <a:cs typeface="Calibri"/>
              </a:rPr>
              <a:t>Equity</a:t>
            </a:r>
            <a:endParaRPr sz="7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989330">
              <a:lnSpc>
                <a:spcPct val="100000"/>
              </a:lnSpc>
              <a:spcBef>
                <a:spcPts val="405"/>
              </a:spcBef>
            </a:pPr>
            <a:r>
              <a:rPr dirty="0" sz="750" spc="-10" i="1">
                <a:latin typeface="Calibri"/>
                <a:cs typeface="Calibri"/>
              </a:rPr>
              <a:t>Russell 3000 Index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41991" y="4198519"/>
            <a:ext cx="508634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5" i="1">
                <a:latin typeface="Calibri"/>
                <a:cs typeface="Calibri"/>
              </a:rPr>
              <a:t>NCREIF</a:t>
            </a:r>
            <a:r>
              <a:rPr dirty="0" sz="750" spc="-60" i="1">
                <a:latin typeface="Calibri"/>
                <a:cs typeface="Calibri"/>
              </a:rPr>
              <a:t> </a:t>
            </a:r>
            <a:r>
              <a:rPr dirty="0" sz="750" spc="-15" i="1">
                <a:latin typeface="Calibri"/>
                <a:cs typeface="Calibri"/>
              </a:rPr>
              <a:t>(NPI)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267185" y="5943494"/>
            <a:ext cx="219075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i="1">
                <a:latin typeface="Calibri"/>
                <a:cs typeface="Calibri"/>
              </a:rPr>
              <a:t>T</a:t>
            </a:r>
            <a:r>
              <a:rPr dirty="0" sz="750" spc="-15" i="1">
                <a:latin typeface="Calibri"/>
                <a:cs typeface="Calibri"/>
              </a:rPr>
              <a:t>‐</a:t>
            </a:r>
            <a:r>
              <a:rPr dirty="0" sz="750" spc="-20" i="1">
                <a:latin typeface="Calibri"/>
                <a:cs typeface="Calibri"/>
              </a:rPr>
              <a:t>b</a:t>
            </a:r>
            <a:r>
              <a:rPr dirty="0" sz="750" spc="5" i="1">
                <a:latin typeface="Calibri"/>
                <a:cs typeface="Calibri"/>
              </a:rPr>
              <a:t>ill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83192" y="4721256"/>
            <a:ext cx="832485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10" i="1">
                <a:latin typeface="Calibri"/>
                <a:cs typeface="Calibri"/>
              </a:rPr>
              <a:t>70% Stock/30%</a:t>
            </a:r>
            <a:r>
              <a:rPr dirty="0" sz="750" spc="-5" i="1">
                <a:latin typeface="Calibri"/>
                <a:cs typeface="Calibri"/>
              </a:rPr>
              <a:t> </a:t>
            </a:r>
            <a:r>
              <a:rPr dirty="0" sz="750" spc="-15" i="1">
                <a:latin typeface="Calibri"/>
                <a:cs typeface="Calibri"/>
              </a:rPr>
              <a:t>Bond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99993" y="5850536"/>
            <a:ext cx="981075" cy="139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50" spc="-5" i="1">
                <a:latin typeface="Calibri"/>
                <a:cs typeface="Calibri"/>
              </a:rPr>
              <a:t>HFRI </a:t>
            </a:r>
            <a:r>
              <a:rPr dirty="0" sz="750" spc="-10" i="1">
                <a:latin typeface="Calibri"/>
                <a:cs typeface="Calibri"/>
              </a:rPr>
              <a:t>Fund of </a:t>
            </a:r>
            <a:r>
              <a:rPr dirty="0" sz="750" spc="-15" i="1">
                <a:latin typeface="Calibri"/>
                <a:cs typeface="Calibri"/>
              </a:rPr>
              <a:t>Funds</a:t>
            </a:r>
            <a:r>
              <a:rPr dirty="0" sz="750" spc="-10" i="1">
                <a:latin typeface="Calibri"/>
                <a:cs typeface="Calibri"/>
              </a:rPr>
              <a:t> </a:t>
            </a:r>
            <a:r>
              <a:rPr dirty="0" sz="750" spc="-15" i="1">
                <a:latin typeface="Calibri"/>
                <a:cs typeface="Calibri"/>
              </a:rPr>
              <a:t>Index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92852" y="4582667"/>
            <a:ext cx="478155" cy="146685"/>
          </a:xfrm>
          <a:prstGeom prst="rect">
            <a:avLst/>
          </a:prstGeom>
          <a:solidFill>
            <a:srgbClr val="DBE5F1"/>
          </a:solidFill>
        </p:spPr>
        <p:txBody>
          <a:bodyPr wrap="square" lIns="0" tIns="635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5"/>
              </a:spcBef>
            </a:pPr>
            <a:r>
              <a:rPr dirty="0" sz="850" spc="-25">
                <a:latin typeface="Calibri"/>
                <a:cs typeface="Calibri"/>
              </a:rPr>
              <a:t>Total</a:t>
            </a:r>
            <a:r>
              <a:rPr dirty="0" sz="850" spc="-80">
                <a:latin typeface="Calibri"/>
                <a:cs typeface="Calibri"/>
              </a:rPr>
              <a:t> </a:t>
            </a:r>
            <a:r>
              <a:rPr dirty="0" sz="850" spc="-15">
                <a:latin typeface="Calibri"/>
                <a:cs typeface="Calibri"/>
              </a:rPr>
              <a:t>Fund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56476" y="4104894"/>
            <a:ext cx="509270" cy="142240"/>
          </a:xfrm>
          <a:prstGeom prst="rect">
            <a:avLst/>
          </a:prstGeom>
          <a:solidFill>
            <a:srgbClr val="DBE5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010"/>
              </a:lnSpc>
            </a:pPr>
            <a:r>
              <a:rPr dirty="0" sz="850" spc="-10">
                <a:latin typeface="Calibri"/>
                <a:cs typeface="Calibri"/>
              </a:rPr>
              <a:t>US</a:t>
            </a:r>
            <a:r>
              <a:rPr dirty="0" sz="850" spc="-70">
                <a:latin typeface="Calibri"/>
                <a:cs typeface="Calibri"/>
              </a:rPr>
              <a:t> </a:t>
            </a:r>
            <a:r>
              <a:rPr dirty="0" sz="850" spc="-15">
                <a:latin typeface="Calibri"/>
                <a:cs typeface="Calibri"/>
              </a:rPr>
              <a:t>Equities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60514" y="5404865"/>
            <a:ext cx="718820" cy="142875"/>
          </a:xfrm>
          <a:prstGeom prst="rect">
            <a:avLst/>
          </a:prstGeom>
          <a:solidFill>
            <a:srgbClr val="DBE5F1"/>
          </a:solidFill>
        </p:spPr>
        <p:txBody>
          <a:bodyPr wrap="square" lIns="0" tIns="0" rIns="0" bIns="0" rtlCol="0" vert="horz">
            <a:spAutoFit/>
          </a:bodyPr>
          <a:lstStyle/>
          <a:p>
            <a:pPr marL="14604">
              <a:lnSpc>
                <a:spcPts val="1010"/>
              </a:lnSpc>
            </a:pPr>
            <a:r>
              <a:rPr dirty="0" sz="850" spc="-20">
                <a:latin typeface="Calibri"/>
                <a:cs typeface="Calibri"/>
              </a:rPr>
              <a:t>Non‐US </a:t>
            </a:r>
            <a:r>
              <a:rPr dirty="0" sz="850" spc="-15">
                <a:latin typeface="Calibri"/>
                <a:cs typeface="Calibri"/>
              </a:rPr>
              <a:t>Equities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87445" y="4571238"/>
            <a:ext cx="596900" cy="146050"/>
          </a:xfrm>
          <a:prstGeom prst="rect">
            <a:avLst/>
          </a:prstGeom>
          <a:solidFill>
            <a:srgbClr val="DBE5F1"/>
          </a:solidFill>
        </p:spPr>
        <p:txBody>
          <a:bodyPr wrap="square" lIns="0" tIns="1905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5"/>
              </a:spcBef>
            </a:pPr>
            <a:r>
              <a:rPr dirty="0" sz="850" spc="-20">
                <a:latin typeface="Calibri"/>
                <a:cs typeface="Calibri"/>
              </a:rPr>
              <a:t>Fixed</a:t>
            </a:r>
            <a:r>
              <a:rPr dirty="0" sz="850" spc="-25">
                <a:latin typeface="Calibri"/>
                <a:cs typeface="Calibri"/>
              </a:rPr>
              <a:t> </a:t>
            </a:r>
            <a:r>
              <a:rPr dirty="0" sz="850" spc="-10">
                <a:latin typeface="Calibri"/>
                <a:cs typeface="Calibri"/>
              </a:rPr>
              <a:t>Income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13832" y="3452621"/>
            <a:ext cx="624205" cy="142875"/>
          </a:xfrm>
          <a:prstGeom prst="rect">
            <a:avLst/>
          </a:prstGeom>
          <a:solidFill>
            <a:srgbClr val="DBE5F1"/>
          </a:solidFill>
        </p:spPr>
        <p:txBody>
          <a:bodyPr wrap="square" lIns="0" tIns="0" rIns="0" bIns="0" rtlCol="0" vert="horz">
            <a:spAutoFit/>
          </a:bodyPr>
          <a:lstStyle/>
          <a:p>
            <a:pPr marL="19050">
              <a:lnSpc>
                <a:spcPts val="1010"/>
              </a:lnSpc>
            </a:pPr>
            <a:r>
              <a:rPr dirty="0" sz="850" spc="-10">
                <a:latin typeface="Calibri"/>
                <a:cs typeface="Calibri"/>
              </a:rPr>
              <a:t>Private</a:t>
            </a:r>
            <a:r>
              <a:rPr dirty="0" sz="850" spc="-95">
                <a:latin typeface="Calibri"/>
                <a:cs typeface="Calibri"/>
              </a:rPr>
              <a:t> </a:t>
            </a:r>
            <a:r>
              <a:rPr dirty="0" sz="850" spc="-15">
                <a:latin typeface="Calibri"/>
                <a:cs typeface="Calibri"/>
              </a:rPr>
              <a:t>Equity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85153" y="4835652"/>
            <a:ext cx="501650" cy="146685"/>
          </a:xfrm>
          <a:prstGeom prst="rect">
            <a:avLst/>
          </a:prstGeom>
          <a:solidFill>
            <a:srgbClr val="DBE5F1"/>
          </a:solidFill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z="850" spc="-10">
                <a:latin typeface="Calibri"/>
                <a:cs typeface="Calibri"/>
              </a:rPr>
              <a:t>Real</a:t>
            </a:r>
            <a:r>
              <a:rPr dirty="0" sz="850" spc="-90">
                <a:latin typeface="Calibri"/>
                <a:cs typeface="Calibri"/>
              </a:rPr>
              <a:t> </a:t>
            </a:r>
            <a:r>
              <a:rPr dirty="0" sz="850" spc="-5">
                <a:latin typeface="Calibri"/>
                <a:cs typeface="Calibri"/>
              </a:rPr>
              <a:t>Estate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060697" y="5021579"/>
            <a:ext cx="722630" cy="142240"/>
          </a:xfrm>
          <a:custGeom>
            <a:avLst/>
            <a:gdLst/>
            <a:ahLst/>
            <a:cxnLst/>
            <a:rect l="l" t="t" r="r" b="b"/>
            <a:pathLst>
              <a:path w="722629" h="142239">
                <a:moveTo>
                  <a:pt x="0" y="0"/>
                </a:moveTo>
                <a:lnTo>
                  <a:pt x="0" y="141732"/>
                </a:lnTo>
                <a:lnTo>
                  <a:pt x="722376" y="141732"/>
                </a:lnTo>
                <a:lnTo>
                  <a:pt x="722376" y="0"/>
                </a:lnTo>
                <a:lnTo>
                  <a:pt x="0" y="0"/>
                </a:lnTo>
                <a:close/>
              </a:path>
            </a:pathLst>
          </a:custGeom>
          <a:solidFill>
            <a:srgbClr val="DBE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060190" y="5008859"/>
            <a:ext cx="721360" cy="1536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50" spc="-10">
                <a:latin typeface="Calibri"/>
                <a:cs typeface="Calibri"/>
              </a:rPr>
              <a:t>Absolute</a:t>
            </a:r>
            <a:r>
              <a:rPr dirty="0" sz="850" spc="-80">
                <a:latin typeface="Calibri"/>
                <a:cs typeface="Calibri"/>
              </a:rPr>
              <a:t> </a:t>
            </a:r>
            <a:r>
              <a:rPr dirty="0" sz="850" spc="-15">
                <a:latin typeface="Calibri"/>
                <a:cs typeface="Calibri"/>
              </a:rPr>
              <a:t>Return</a:t>
            </a:r>
            <a:endParaRPr sz="8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83689" y="6426553"/>
            <a:ext cx="26225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dirty="0" sz="60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08075" y="5829142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08075" y="5232497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08075" y="4635852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08075" y="4038441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08075" y="3441796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66927" y="2845152"/>
            <a:ext cx="278130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11.00%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66927" y="2248507"/>
            <a:ext cx="278130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13.00%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75714" y="6215477"/>
            <a:ext cx="23304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43427" y="6215477"/>
            <a:ext cx="23431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dirty="0" sz="600" spc="15">
                <a:solidFill>
                  <a:srgbClr val="585858"/>
                </a:solidFill>
                <a:latin typeface="Arial"/>
                <a:cs typeface="Arial"/>
              </a:rPr>
              <a:t>.</a:t>
            </a:r>
            <a:r>
              <a:rPr dirty="0" sz="600" spc="-3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35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dirty="0" sz="600" spc="-1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90573" y="6215477"/>
            <a:ext cx="2774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10.00%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857544" y="6215477"/>
            <a:ext cx="278130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15.00%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225273" y="6215477"/>
            <a:ext cx="277495" cy="1155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600" spc="-15">
                <a:solidFill>
                  <a:srgbClr val="585858"/>
                </a:solidFill>
                <a:latin typeface="Arial"/>
                <a:cs typeface="Arial"/>
              </a:rPr>
              <a:t>20.00%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58323" y="3474034"/>
            <a:ext cx="118110" cy="1858010"/>
          </a:xfrm>
          <a:prstGeom prst="rect">
            <a:avLst/>
          </a:prstGeom>
        </p:spPr>
        <p:txBody>
          <a:bodyPr wrap="square" lIns="0" tIns="508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50">
                <a:solidFill>
                  <a:srgbClr val="585858"/>
                </a:solidFill>
                <a:latin typeface="Arial"/>
                <a:cs typeface="Arial"/>
              </a:rPr>
              <a:t>10 </a:t>
            </a:r>
            <a:r>
              <a:rPr dirty="0" sz="650" spc="-15">
                <a:solidFill>
                  <a:srgbClr val="585858"/>
                </a:solidFill>
                <a:latin typeface="Arial"/>
                <a:cs typeface="Arial"/>
              </a:rPr>
              <a:t>Year </a:t>
            </a:r>
            <a:r>
              <a:rPr dirty="0" sz="650" spc="-10">
                <a:solidFill>
                  <a:srgbClr val="585858"/>
                </a:solidFill>
                <a:latin typeface="Arial"/>
                <a:cs typeface="Arial"/>
              </a:rPr>
              <a:t>Annualized </a:t>
            </a:r>
            <a:r>
              <a:rPr dirty="0" sz="650" spc="-5">
                <a:solidFill>
                  <a:srgbClr val="585858"/>
                </a:solidFill>
                <a:latin typeface="Arial"/>
                <a:cs typeface="Arial"/>
              </a:rPr>
              <a:t>Return </a:t>
            </a:r>
            <a:r>
              <a:rPr dirty="0" sz="650" spc="-10">
                <a:solidFill>
                  <a:srgbClr val="585858"/>
                </a:solidFill>
                <a:latin typeface="Arial"/>
                <a:cs typeface="Arial"/>
              </a:rPr>
              <a:t>ending June </a:t>
            </a:r>
            <a:r>
              <a:rPr dirty="0" sz="650">
                <a:solidFill>
                  <a:srgbClr val="585858"/>
                </a:solidFill>
                <a:latin typeface="Arial"/>
                <a:cs typeface="Arial"/>
              </a:rPr>
              <a:t>30,</a:t>
            </a:r>
            <a:r>
              <a:rPr dirty="0" sz="650" spc="-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67988" y="6434650"/>
            <a:ext cx="1863725" cy="125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50" spc="-5">
                <a:solidFill>
                  <a:srgbClr val="585858"/>
                </a:solidFill>
                <a:latin typeface="Arial"/>
                <a:cs typeface="Arial"/>
              </a:rPr>
              <a:t>Standard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Deviation of </a:t>
            </a:r>
            <a:r>
              <a:rPr dirty="0" sz="650" spc="-20">
                <a:solidFill>
                  <a:srgbClr val="585858"/>
                </a:solidFill>
                <a:latin typeface="Arial"/>
                <a:cs typeface="Arial"/>
              </a:rPr>
              <a:t>Annual </a:t>
            </a:r>
            <a:r>
              <a:rPr dirty="0" sz="650" spc="5">
                <a:solidFill>
                  <a:srgbClr val="585858"/>
                </a:solidFill>
                <a:latin typeface="Arial"/>
                <a:cs typeface="Arial"/>
              </a:rPr>
              <a:t>Fiscal </a:t>
            </a:r>
            <a:r>
              <a:rPr dirty="0" sz="650" spc="-15">
                <a:solidFill>
                  <a:srgbClr val="585858"/>
                </a:solidFill>
                <a:latin typeface="Arial"/>
                <a:cs typeface="Arial"/>
              </a:rPr>
              <a:t>Year</a:t>
            </a:r>
            <a:r>
              <a:rPr dirty="0" sz="650" spc="-5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585858"/>
                </a:solidFill>
                <a:latin typeface="Arial"/>
                <a:cs typeface="Arial"/>
              </a:rPr>
              <a:t>Returns</a:t>
            </a:r>
            <a:endParaRPr sz="6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298185" y="3249167"/>
            <a:ext cx="1382395" cy="656590"/>
          </a:xfrm>
          <a:custGeom>
            <a:avLst/>
            <a:gdLst/>
            <a:ahLst/>
            <a:cxnLst/>
            <a:rect l="l" t="t" r="r" b="b"/>
            <a:pathLst>
              <a:path w="1382395" h="656589">
                <a:moveTo>
                  <a:pt x="691134" y="0"/>
                </a:moveTo>
                <a:lnTo>
                  <a:pt x="754050" y="1335"/>
                </a:lnTo>
                <a:lnTo>
                  <a:pt x="815381" y="5266"/>
                </a:lnTo>
                <a:lnTo>
                  <a:pt x="874885" y="11676"/>
                </a:lnTo>
                <a:lnTo>
                  <a:pt x="932316" y="20453"/>
                </a:lnTo>
                <a:lnTo>
                  <a:pt x="987432" y="31482"/>
                </a:lnTo>
                <a:lnTo>
                  <a:pt x="1039988" y="44647"/>
                </a:lnTo>
                <a:lnTo>
                  <a:pt x="1089741" y="59835"/>
                </a:lnTo>
                <a:lnTo>
                  <a:pt x="1136447" y="76931"/>
                </a:lnTo>
                <a:lnTo>
                  <a:pt x="1179861" y="95821"/>
                </a:lnTo>
                <a:lnTo>
                  <a:pt x="1219741" y="116390"/>
                </a:lnTo>
                <a:lnTo>
                  <a:pt x="1255842" y="138524"/>
                </a:lnTo>
                <a:lnTo>
                  <a:pt x="1287921" y="162108"/>
                </a:lnTo>
                <a:lnTo>
                  <a:pt x="1339035" y="213169"/>
                </a:lnTo>
                <a:lnTo>
                  <a:pt x="1371134" y="268658"/>
                </a:lnTo>
                <a:lnTo>
                  <a:pt x="1382268" y="327659"/>
                </a:lnTo>
                <a:lnTo>
                  <a:pt x="1379444" y="357549"/>
                </a:lnTo>
                <a:lnTo>
                  <a:pt x="1357584" y="414958"/>
                </a:lnTo>
                <a:lnTo>
                  <a:pt x="1315733" y="468435"/>
                </a:lnTo>
                <a:lnTo>
                  <a:pt x="1255842" y="517051"/>
                </a:lnTo>
                <a:lnTo>
                  <a:pt x="1219741" y="539247"/>
                </a:lnTo>
                <a:lnTo>
                  <a:pt x="1179861" y="559879"/>
                </a:lnTo>
                <a:lnTo>
                  <a:pt x="1136447" y="578832"/>
                </a:lnTo>
                <a:lnTo>
                  <a:pt x="1089741" y="595990"/>
                </a:lnTo>
                <a:lnTo>
                  <a:pt x="1039988" y="611236"/>
                </a:lnTo>
                <a:lnTo>
                  <a:pt x="987432" y="624456"/>
                </a:lnTo>
                <a:lnTo>
                  <a:pt x="932316" y="635532"/>
                </a:lnTo>
                <a:lnTo>
                  <a:pt x="874885" y="644348"/>
                </a:lnTo>
                <a:lnTo>
                  <a:pt x="815381" y="650789"/>
                </a:lnTo>
                <a:lnTo>
                  <a:pt x="754050" y="654739"/>
                </a:lnTo>
                <a:lnTo>
                  <a:pt x="691134" y="656082"/>
                </a:lnTo>
                <a:lnTo>
                  <a:pt x="628217" y="654739"/>
                </a:lnTo>
                <a:lnTo>
                  <a:pt x="566886" y="650789"/>
                </a:lnTo>
                <a:lnTo>
                  <a:pt x="507382" y="644348"/>
                </a:lnTo>
                <a:lnTo>
                  <a:pt x="449951" y="635532"/>
                </a:lnTo>
                <a:lnTo>
                  <a:pt x="394835" y="624456"/>
                </a:lnTo>
                <a:lnTo>
                  <a:pt x="342279" y="611236"/>
                </a:lnTo>
                <a:lnTo>
                  <a:pt x="292526" y="595990"/>
                </a:lnTo>
                <a:lnTo>
                  <a:pt x="245820" y="578832"/>
                </a:lnTo>
                <a:lnTo>
                  <a:pt x="202406" y="559879"/>
                </a:lnTo>
                <a:lnTo>
                  <a:pt x="162526" y="539247"/>
                </a:lnTo>
                <a:lnTo>
                  <a:pt x="126425" y="517051"/>
                </a:lnTo>
                <a:lnTo>
                  <a:pt x="94346" y="493409"/>
                </a:lnTo>
                <a:lnTo>
                  <a:pt x="43232" y="442246"/>
                </a:lnTo>
                <a:lnTo>
                  <a:pt x="11133" y="386687"/>
                </a:lnTo>
                <a:lnTo>
                  <a:pt x="0" y="327660"/>
                </a:lnTo>
                <a:lnTo>
                  <a:pt x="2823" y="297777"/>
                </a:lnTo>
                <a:lnTo>
                  <a:pt x="24683" y="240418"/>
                </a:lnTo>
                <a:lnTo>
                  <a:pt x="66534" y="187028"/>
                </a:lnTo>
                <a:lnTo>
                  <a:pt x="126425" y="138524"/>
                </a:lnTo>
                <a:lnTo>
                  <a:pt x="162526" y="116390"/>
                </a:lnTo>
                <a:lnTo>
                  <a:pt x="202406" y="95821"/>
                </a:lnTo>
                <a:lnTo>
                  <a:pt x="245820" y="76931"/>
                </a:lnTo>
                <a:lnTo>
                  <a:pt x="292526" y="59835"/>
                </a:lnTo>
                <a:lnTo>
                  <a:pt x="342279" y="44647"/>
                </a:lnTo>
                <a:lnTo>
                  <a:pt x="394835" y="31482"/>
                </a:lnTo>
                <a:lnTo>
                  <a:pt x="449951" y="20453"/>
                </a:lnTo>
                <a:lnTo>
                  <a:pt x="507382" y="11676"/>
                </a:lnTo>
                <a:lnTo>
                  <a:pt x="566886" y="5266"/>
                </a:lnTo>
                <a:lnTo>
                  <a:pt x="628217" y="1335"/>
                </a:lnTo>
                <a:lnTo>
                  <a:pt x="691134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43200" y="4430267"/>
            <a:ext cx="1382395" cy="731520"/>
          </a:xfrm>
          <a:custGeom>
            <a:avLst/>
            <a:gdLst/>
            <a:ahLst/>
            <a:cxnLst/>
            <a:rect l="l" t="t" r="r" b="b"/>
            <a:pathLst>
              <a:path w="1382395" h="731520">
                <a:moveTo>
                  <a:pt x="691134" y="0"/>
                </a:moveTo>
                <a:lnTo>
                  <a:pt x="754050" y="1495"/>
                </a:lnTo>
                <a:lnTo>
                  <a:pt x="815381" y="5895"/>
                </a:lnTo>
                <a:lnTo>
                  <a:pt x="874885" y="13070"/>
                </a:lnTo>
                <a:lnTo>
                  <a:pt x="932316" y="22891"/>
                </a:lnTo>
                <a:lnTo>
                  <a:pt x="987432" y="35228"/>
                </a:lnTo>
                <a:lnTo>
                  <a:pt x="1039988" y="49953"/>
                </a:lnTo>
                <a:lnTo>
                  <a:pt x="1089741" y="66935"/>
                </a:lnTo>
                <a:lnTo>
                  <a:pt x="1136447" y="86046"/>
                </a:lnTo>
                <a:lnTo>
                  <a:pt x="1179861" y="107156"/>
                </a:lnTo>
                <a:lnTo>
                  <a:pt x="1219741" y="130135"/>
                </a:lnTo>
                <a:lnTo>
                  <a:pt x="1255842" y="154855"/>
                </a:lnTo>
                <a:lnTo>
                  <a:pt x="1287921" y="181186"/>
                </a:lnTo>
                <a:lnTo>
                  <a:pt x="1315733" y="208999"/>
                </a:lnTo>
                <a:lnTo>
                  <a:pt x="1357584" y="268552"/>
                </a:lnTo>
                <a:lnTo>
                  <a:pt x="1379444" y="332479"/>
                </a:lnTo>
                <a:lnTo>
                  <a:pt x="1382268" y="365759"/>
                </a:lnTo>
                <a:lnTo>
                  <a:pt x="1379444" y="399040"/>
                </a:lnTo>
                <a:lnTo>
                  <a:pt x="1357584" y="462967"/>
                </a:lnTo>
                <a:lnTo>
                  <a:pt x="1315733" y="522520"/>
                </a:lnTo>
                <a:lnTo>
                  <a:pt x="1287921" y="550333"/>
                </a:lnTo>
                <a:lnTo>
                  <a:pt x="1255842" y="576664"/>
                </a:lnTo>
                <a:lnTo>
                  <a:pt x="1219741" y="601384"/>
                </a:lnTo>
                <a:lnTo>
                  <a:pt x="1179861" y="624363"/>
                </a:lnTo>
                <a:lnTo>
                  <a:pt x="1136447" y="645473"/>
                </a:lnTo>
                <a:lnTo>
                  <a:pt x="1089741" y="664584"/>
                </a:lnTo>
                <a:lnTo>
                  <a:pt x="1039988" y="681566"/>
                </a:lnTo>
                <a:lnTo>
                  <a:pt x="987432" y="696291"/>
                </a:lnTo>
                <a:lnTo>
                  <a:pt x="932316" y="708628"/>
                </a:lnTo>
                <a:lnTo>
                  <a:pt x="874885" y="718449"/>
                </a:lnTo>
                <a:lnTo>
                  <a:pt x="815381" y="725624"/>
                </a:lnTo>
                <a:lnTo>
                  <a:pt x="754050" y="730024"/>
                </a:lnTo>
                <a:lnTo>
                  <a:pt x="691134" y="731520"/>
                </a:lnTo>
                <a:lnTo>
                  <a:pt x="628217" y="730024"/>
                </a:lnTo>
                <a:lnTo>
                  <a:pt x="566886" y="725624"/>
                </a:lnTo>
                <a:lnTo>
                  <a:pt x="507382" y="718449"/>
                </a:lnTo>
                <a:lnTo>
                  <a:pt x="449951" y="708628"/>
                </a:lnTo>
                <a:lnTo>
                  <a:pt x="394835" y="696291"/>
                </a:lnTo>
                <a:lnTo>
                  <a:pt x="342279" y="681566"/>
                </a:lnTo>
                <a:lnTo>
                  <a:pt x="292526" y="664584"/>
                </a:lnTo>
                <a:lnTo>
                  <a:pt x="245820" y="645473"/>
                </a:lnTo>
                <a:lnTo>
                  <a:pt x="202406" y="624363"/>
                </a:lnTo>
                <a:lnTo>
                  <a:pt x="162526" y="601384"/>
                </a:lnTo>
                <a:lnTo>
                  <a:pt x="126425" y="576664"/>
                </a:lnTo>
                <a:lnTo>
                  <a:pt x="94346" y="550333"/>
                </a:lnTo>
                <a:lnTo>
                  <a:pt x="66534" y="522520"/>
                </a:lnTo>
                <a:lnTo>
                  <a:pt x="24683" y="462967"/>
                </a:lnTo>
                <a:lnTo>
                  <a:pt x="2823" y="399040"/>
                </a:lnTo>
                <a:lnTo>
                  <a:pt x="0" y="365760"/>
                </a:lnTo>
                <a:lnTo>
                  <a:pt x="2823" y="332479"/>
                </a:lnTo>
                <a:lnTo>
                  <a:pt x="24683" y="268552"/>
                </a:lnTo>
                <a:lnTo>
                  <a:pt x="66534" y="208999"/>
                </a:lnTo>
                <a:lnTo>
                  <a:pt x="94346" y="181186"/>
                </a:lnTo>
                <a:lnTo>
                  <a:pt x="126425" y="154855"/>
                </a:lnTo>
                <a:lnTo>
                  <a:pt x="162526" y="130135"/>
                </a:lnTo>
                <a:lnTo>
                  <a:pt x="202406" y="107156"/>
                </a:lnTo>
                <a:lnTo>
                  <a:pt x="245820" y="86046"/>
                </a:lnTo>
                <a:lnTo>
                  <a:pt x="292526" y="66935"/>
                </a:lnTo>
                <a:lnTo>
                  <a:pt x="342279" y="49953"/>
                </a:lnTo>
                <a:lnTo>
                  <a:pt x="394835" y="35228"/>
                </a:lnTo>
                <a:lnTo>
                  <a:pt x="449951" y="22891"/>
                </a:lnTo>
                <a:lnTo>
                  <a:pt x="507382" y="13070"/>
                </a:lnTo>
                <a:lnTo>
                  <a:pt x="566886" y="5895"/>
                </a:lnTo>
                <a:lnTo>
                  <a:pt x="628217" y="1495"/>
                </a:lnTo>
                <a:lnTo>
                  <a:pt x="691134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558533" y="3758946"/>
            <a:ext cx="1184275" cy="707390"/>
          </a:xfrm>
          <a:custGeom>
            <a:avLst/>
            <a:gdLst/>
            <a:ahLst/>
            <a:cxnLst/>
            <a:rect l="l" t="t" r="r" b="b"/>
            <a:pathLst>
              <a:path w="1184275" h="707389">
                <a:moveTo>
                  <a:pt x="592074" y="0"/>
                </a:moveTo>
                <a:lnTo>
                  <a:pt x="652594" y="1827"/>
                </a:lnTo>
                <a:lnTo>
                  <a:pt x="711370" y="7191"/>
                </a:lnTo>
                <a:lnTo>
                  <a:pt x="768103" y="15912"/>
                </a:lnTo>
                <a:lnTo>
                  <a:pt x="822495" y="27812"/>
                </a:lnTo>
                <a:lnTo>
                  <a:pt x="874249" y="42713"/>
                </a:lnTo>
                <a:lnTo>
                  <a:pt x="923066" y="60436"/>
                </a:lnTo>
                <a:lnTo>
                  <a:pt x="968648" y="80801"/>
                </a:lnTo>
                <a:lnTo>
                  <a:pt x="1010697" y="103631"/>
                </a:lnTo>
                <a:lnTo>
                  <a:pt x="1048916" y="128748"/>
                </a:lnTo>
                <a:lnTo>
                  <a:pt x="1083005" y="155971"/>
                </a:lnTo>
                <a:lnTo>
                  <a:pt x="1112668" y="185124"/>
                </a:lnTo>
                <a:lnTo>
                  <a:pt x="1137606" y="216026"/>
                </a:lnTo>
                <a:lnTo>
                  <a:pt x="1172115" y="282368"/>
                </a:lnTo>
                <a:lnTo>
                  <a:pt x="1184148" y="353567"/>
                </a:lnTo>
                <a:lnTo>
                  <a:pt x="1181090" y="389685"/>
                </a:lnTo>
                <a:lnTo>
                  <a:pt x="1157521" y="458634"/>
                </a:lnTo>
                <a:lnTo>
                  <a:pt x="1112668" y="522011"/>
                </a:lnTo>
                <a:lnTo>
                  <a:pt x="1083005" y="551164"/>
                </a:lnTo>
                <a:lnTo>
                  <a:pt x="1048916" y="578387"/>
                </a:lnTo>
                <a:lnTo>
                  <a:pt x="1010697" y="603504"/>
                </a:lnTo>
                <a:lnTo>
                  <a:pt x="968648" y="626334"/>
                </a:lnTo>
                <a:lnTo>
                  <a:pt x="923066" y="646699"/>
                </a:lnTo>
                <a:lnTo>
                  <a:pt x="874249" y="664422"/>
                </a:lnTo>
                <a:lnTo>
                  <a:pt x="822495" y="679323"/>
                </a:lnTo>
                <a:lnTo>
                  <a:pt x="768103" y="691223"/>
                </a:lnTo>
                <a:lnTo>
                  <a:pt x="711370" y="699944"/>
                </a:lnTo>
                <a:lnTo>
                  <a:pt x="652594" y="705308"/>
                </a:lnTo>
                <a:lnTo>
                  <a:pt x="592074" y="707136"/>
                </a:lnTo>
                <a:lnTo>
                  <a:pt x="531553" y="705308"/>
                </a:lnTo>
                <a:lnTo>
                  <a:pt x="472777" y="699944"/>
                </a:lnTo>
                <a:lnTo>
                  <a:pt x="416044" y="691223"/>
                </a:lnTo>
                <a:lnTo>
                  <a:pt x="361652" y="679323"/>
                </a:lnTo>
                <a:lnTo>
                  <a:pt x="309898" y="664422"/>
                </a:lnTo>
                <a:lnTo>
                  <a:pt x="261081" y="646699"/>
                </a:lnTo>
                <a:lnTo>
                  <a:pt x="215499" y="626334"/>
                </a:lnTo>
                <a:lnTo>
                  <a:pt x="173450" y="603504"/>
                </a:lnTo>
                <a:lnTo>
                  <a:pt x="135231" y="578387"/>
                </a:lnTo>
                <a:lnTo>
                  <a:pt x="101142" y="551164"/>
                </a:lnTo>
                <a:lnTo>
                  <a:pt x="71479" y="522011"/>
                </a:lnTo>
                <a:lnTo>
                  <a:pt x="46541" y="491108"/>
                </a:lnTo>
                <a:lnTo>
                  <a:pt x="12032" y="424767"/>
                </a:lnTo>
                <a:lnTo>
                  <a:pt x="0" y="353568"/>
                </a:lnTo>
                <a:lnTo>
                  <a:pt x="3057" y="317450"/>
                </a:lnTo>
                <a:lnTo>
                  <a:pt x="26626" y="248501"/>
                </a:lnTo>
                <a:lnTo>
                  <a:pt x="71479" y="185124"/>
                </a:lnTo>
                <a:lnTo>
                  <a:pt x="101142" y="155971"/>
                </a:lnTo>
                <a:lnTo>
                  <a:pt x="135231" y="128748"/>
                </a:lnTo>
                <a:lnTo>
                  <a:pt x="173450" y="103632"/>
                </a:lnTo>
                <a:lnTo>
                  <a:pt x="215499" y="80801"/>
                </a:lnTo>
                <a:lnTo>
                  <a:pt x="261081" y="60436"/>
                </a:lnTo>
                <a:lnTo>
                  <a:pt x="309898" y="42713"/>
                </a:lnTo>
                <a:lnTo>
                  <a:pt x="361652" y="27813"/>
                </a:lnTo>
                <a:lnTo>
                  <a:pt x="416044" y="15912"/>
                </a:lnTo>
                <a:lnTo>
                  <a:pt x="472777" y="7191"/>
                </a:lnTo>
                <a:lnTo>
                  <a:pt x="531553" y="1827"/>
                </a:lnTo>
                <a:lnTo>
                  <a:pt x="592074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017770" y="4335779"/>
            <a:ext cx="1157605" cy="735330"/>
          </a:xfrm>
          <a:custGeom>
            <a:avLst/>
            <a:gdLst/>
            <a:ahLst/>
            <a:cxnLst/>
            <a:rect l="l" t="t" r="r" b="b"/>
            <a:pathLst>
              <a:path w="1157604" h="735329">
                <a:moveTo>
                  <a:pt x="579120" y="0"/>
                </a:moveTo>
                <a:lnTo>
                  <a:pt x="638230" y="1897"/>
                </a:lnTo>
                <a:lnTo>
                  <a:pt x="695639" y="7468"/>
                </a:lnTo>
                <a:lnTo>
                  <a:pt x="751053" y="16525"/>
                </a:lnTo>
                <a:lnTo>
                  <a:pt x="804183" y="28884"/>
                </a:lnTo>
                <a:lnTo>
                  <a:pt x="854737" y="44360"/>
                </a:lnTo>
                <a:lnTo>
                  <a:pt x="902423" y="62766"/>
                </a:lnTo>
                <a:lnTo>
                  <a:pt x="946951" y="83919"/>
                </a:lnTo>
                <a:lnTo>
                  <a:pt x="988028" y="107632"/>
                </a:lnTo>
                <a:lnTo>
                  <a:pt x="1025363" y="133720"/>
                </a:lnTo>
                <a:lnTo>
                  <a:pt x="1058666" y="161999"/>
                </a:lnTo>
                <a:lnTo>
                  <a:pt x="1087645" y="192282"/>
                </a:lnTo>
                <a:lnTo>
                  <a:pt x="1112008" y="224385"/>
                </a:lnTo>
                <a:lnTo>
                  <a:pt x="1131464" y="258121"/>
                </a:lnTo>
                <a:lnTo>
                  <a:pt x="1154490" y="329756"/>
                </a:lnTo>
                <a:lnTo>
                  <a:pt x="1157478" y="367284"/>
                </a:lnTo>
                <a:lnTo>
                  <a:pt x="1154490" y="404945"/>
                </a:lnTo>
                <a:lnTo>
                  <a:pt x="1131464" y="476799"/>
                </a:lnTo>
                <a:lnTo>
                  <a:pt x="1112008" y="510623"/>
                </a:lnTo>
                <a:lnTo>
                  <a:pt x="1087645" y="542799"/>
                </a:lnTo>
                <a:lnTo>
                  <a:pt x="1058666" y="573144"/>
                </a:lnTo>
                <a:lnTo>
                  <a:pt x="1025363" y="601473"/>
                </a:lnTo>
                <a:lnTo>
                  <a:pt x="988028" y="627602"/>
                </a:lnTo>
                <a:lnTo>
                  <a:pt x="946951" y="651346"/>
                </a:lnTo>
                <a:lnTo>
                  <a:pt x="902423" y="672523"/>
                </a:lnTo>
                <a:lnTo>
                  <a:pt x="854737" y="690946"/>
                </a:lnTo>
                <a:lnTo>
                  <a:pt x="804183" y="706433"/>
                </a:lnTo>
                <a:lnTo>
                  <a:pt x="751053" y="718799"/>
                </a:lnTo>
                <a:lnTo>
                  <a:pt x="695639" y="727860"/>
                </a:lnTo>
                <a:lnTo>
                  <a:pt x="638230" y="733431"/>
                </a:lnTo>
                <a:lnTo>
                  <a:pt x="579120" y="735330"/>
                </a:lnTo>
                <a:lnTo>
                  <a:pt x="519875" y="733431"/>
                </a:lnTo>
                <a:lnTo>
                  <a:pt x="462349" y="727860"/>
                </a:lnTo>
                <a:lnTo>
                  <a:pt x="406832" y="718799"/>
                </a:lnTo>
                <a:lnTo>
                  <a:pt x="353615" y="706433"/>
                </a:lnTo>
                <a:lnTo>
                  <a:pt x="302988" y="690946"/>
                </a:lnTo>
                <a:lnTo>
                  <a:pt x="255240" y="672523"/>
                </a:lnTo>
                <a:lnTo>
                  <a:pt x="210662" y="651346"/>
                </a:lnTo>
                <a:lnTo>
                  <a:pt x="169545" y="627602"/>
                </a:lnTo>
                <a:lnTo>
                  <a:pt x="132177" y="601473"/>
                </a:lnTo>
                <a:lnTo>
                  <a:pt x="98851" y="573144"/>
                </a:lnTo>
                <a:lnTo>
                  <a:pt x="69856" y="542799"/>
                </a:lnTo>
                <a:lnTo>
                  <a:pt x="45481" y="510623"/>
                </a:lnTo>
                <a:lnTo>
                  <a:pt x="26018" y="476799"/>
                </a:lnTo>
                <a:lnTo>
                  <a:pt x="2987" y="404945"/>
                </a:lnTo>
                <a:lnTo>
                  <a:pt x="0" y="367284"/>
                </a:lnTo>
                <a:lnTo>
                  <a:pt x="2987" y="329756"/>
                </a:lnTo>
                <a:lnTo>
                  <a:pt x="26018" y="258121"/>
                </a:lnTo>
                <a:lnTo>
                  <a:pt x="45481" y="224385"/>
                </a:lnTo>
                <a:lnTo>
                  <a:pt x="69856" y="192282"/>
                </a:lnTo>
                <a:lnTo>
                  <a:pt x="98851" y="161999"/>
                </a:lnTo>
                <a:lnTo>
                  <a:pt x="132177" y="133720"/>
                </a:lnTo>
                <a:lnTo>
                  <a:pt x="169545" y="107632"/>
                </a:lnTo>
                <a:lnTo>
                  <a:pt x="210662" y="83919"/>
                </a:lnTo>
                <a:lnTo>
                  <a:pt x="255240" y="62766"/>
                </a:lnTo>
                <a:lnTo>
                  <a:pt x="302988" y="44360"/>
                </a:lnTo>
                <a:lnTo>
                  <a:pt x="353615" y="28884"/>
                </a:lnTo>
                <a:lnTo>
                  <a:pt x="406832" y="16525"/>
                </a:lnTo>
                <a:lnTo>
                  <a:pt x="462349" y="7468"/>
                </a:lnTo>
                <a:lnTo>
                  <a:pt x="519875" y="1897"/>
                </a:lnTo>
                <a:lnTo>
                  <a:pt x="579120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909816" y="5276088"/>
            <a:ext cx="1156970" cy="735330"/>
          </a:xfrm>
          <a:custGeom>
            <a:avLst/>
            <a:gdLst/>
            <a:ahLst/>
            <a:cxnLst/>
            <a:rect l="l" t="t" r="r" b="b"/>
            <a:pathLst>
              <a:path w="1156970" h="735329">
                <a:moveTo>
                  <a:pt x="578357" y="0"/>
                </a:moveTo>
                <a:lnTo>
                  <a:pt x="637468" y="1898"/>
                </a:lnTo>
                <a:lnTo>
                  <a:pt x="694877" y="7469"/>
                </a:lnTo>
                <a:lnTo>
                  <a:pt x="750291" y="16530"/>
                </a:lnTo>
                <a:lnTo>
                  <a:pt x="803421" y="28896"/>
                </a:lnTo>
                <a:lnTo>
                  <a:pt x="853975" y="44383"/>
                </a:lnTo>
                <a:lnTo>
                  <a:pt x="901661" y="62806"/>
                </a:lnTo>
                <a:lnTo>
                  <a:pt x="946189" y="83983"/>
                </a:lnTo>
                <a:lnTo>
                  <a:pt x="987266" y="107727"/>
                </a:lnTo>
                <a:lnTo>
                  <a:pt x="1024601" y="133856"/>
                </a:lnTo>
                <a:lnTo>
                  <a:pt x="1057904" y="162185"/>
                </a:lnTo>
                <a:lnTo>
                  <a:pt x="1086883" y="192530"/>
                </a:lnTo>
                <a:lnTo>
                  <a:pt x="1111246" y="224706"/>
                </a:lnTo>
                <a:lnTo>
                  <a:pt x="1130702" y="258530"/>
                </a:lnTo>
                <a:lnTo>
                  <a:pt x="1153728" y="330384"/>
                </a:lnTo>
                <a:lnTo>
                  <a:pt x="1156715" y="368045"/>
                </a:lnTo>
                <a:lnTo>
                  <a:pt x="1153728" y="405573"/>
                </a:lnTo>
                <a:lnTo>
                  <a:pt x="1130702" y="477208"/>
                </a:lnTo>
                <a:lnTo>
                  <a:pt x="1111246" y="510944"/>
                </a:lnTo>
                <a:lnTo>
                  <a:pt x="1086883" y="543047"/>
                </a:lnTo>
                <a:lnTo>
                  <a:pt x="1057904" y="573330"/>
                </a:lnTo>
                <a:lnTo>
                  <a:pt x="1024601" y="601609"/>
                </a:lnTo>
                <a:lnTo>
                  <a:pt x="987266" y="627697"/>
                </a:lnTo>
                <a:lnTo>
                  <a:pt x="946189" y="651410"/>
                </a:lnTo>
                <a:lnTo>
                  <a:pt x="901661" y="672563"/>
                </a:lnTo>
                <a:lnTo>
                  <a:pt x="853975" y="690969"/>
                </a:lnTo>
                <a:lnTo>
                  <a:pt x="803421" y="706445"/>
                </a:lnTo>
                <a:lnTo>
                  <a:pt x="750291" y="718804"/>
                </a:lnTo>
                <a:lnTo>
                  <a:pt x="694877" y="727861"/>
                </a:lnTo>
                <a:lnTo>
                  <a:pt x="637468" y="733432"/>
                </a:lnTo>
                <a:lnTo>
                  <a:pt x="578357" y="735330"/>
                </a:lnTo>
                <a:lnTo>
                  <a:pt x="519247" y="733432"/>
                </a:lnTo>
                <a:lnTo>
                  <a:pt x="461838" y="727861"/>
                </a:lnTo>
                <a:lnTo>
                  <a:pt x="406424" y="718804"/>
                </a:lnTo>
                <a:lnTo>
                  <a:pt x="353294" y="706445"/>
                </a:lnTo>
                <a:lnTo>
                  <a:pt x="302740" y="690969"/>
                </a:lnTo>
                <a:lnTo>
                  <a:pt x="255054" y="672563"/>
                </a:lnTo>
                <a:lnTo>
                  <a:pt x="210526" y="651410"/>
                </a:lnTo>
                <a:lnTo>
                  <a:pt x="169449" y="627697"/>
                </a:lnTo>
                <a:lnTo>
                  <a:pt x="132114" y="601609"/>
                </a:lnTo>
                <a:lnTo>
                  <a:pt x="98811" y="573330"/>
                </a:lnTo>
                <a:lnTo>
                  <a:pt x="69832" y="543047"/>
                </a:lnTo>
                <a:lnTo>
                  <a:pt x="45469" y="510944"/>
                </a:lnTo>
                <a:lnTo>
                  <a:pt x="26013" y="477208"/>
                </a:lnTo>
                <a:lnTo>
                  <a:pt x="2987" y="405573"/>
                </a:lnTo>
                <a:lnTo>
                  <a:pt x="0" y="368046"/>
                </a:lnTo>
                <a:lnTo>
                  <a:pt x="2987" y="330384"/>
                </a:lnTo>
                <a:lnTo>
                  <a:pt x="26013" y="258530"/>
                </a:lnTo>
                <a:lnTo>
                  <a:pt x="45469" y="224706"/>
                </a:lnTo>
                <a:lnTo>
                  <a:pt x="69832" y="192530"/>
                </a:lnTo>
                <a:lnTo>
                  <a:pt x="98811" y="162185"/>
                </a:lnTo>
                <a:lnTo>
                  <a:pt x="132114" y="133856"/>
                </a:lnTo>
                <a:lnTo>
                  <a:pt x="169449" y="107727"/>
                </a:lnTo>
                <a:lnTo>
                  <a:pt x="210526" y="83983"/>
                </a:lnTo>
                <a:lnTo>
                  <a:pt x="255054" y="62806"/>
                </a:lnTo>
                <a:lnTo>
                  <a:pt x="302740" y="44383"/>
                </a:lnTo>
                <a:lnTo>
                  <a:pt x="353294" y="28896"/>
                </a:lnTo>
                <a:lnTo>
                  <a:pt x="406424" y="16530"/>
                </a:lnTo>
                <a:lnTo>
                  <a:pt x="461838" y="7469"/>
                </a:lnTo>
                <a:lnTo>
                  <a:pt x="519247" y="1898"/>
                </a:lnTo>
                <a:lnTo>
                  <a:pt x="578357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77996" y="4896611"/>
            <a:ext cx="1465580" cy="1363980"/>
          </a:xfrm>
          <a:custGeom>
            <a:avLst/>
            <a:gdLst/>
            <a:ahLst/>
            <a:cxnLst/>
            <a:rect l="l" t="t" r="r" b="b"/>
            <a:pathLst>
              <a:path w="1465579" h="1363979">
                <a:moveTo>
                  <a:pt x="733043" y="0"/>
                </a:moveTo>
                <a:lnTo>
                  <a:pt x="783115" y="1574"/>
                </a:lnTo>
                <a:lnTo>
                  <a:pt x="832290" y="6230"/>
                </a:lnTo>
                <a:lnTo>
                  <a:pt x="880461" y="13864"/>
                </a:lnTo>
                <a:lnTo>
                  <a:pt x="927516" y="24376"/>
                </a:lnTo>
                <a:lnTo>
                  <a:pt x="973346" y="37664"/>
                </a:lnTo>
                <a:lnTo>
                  <a:pt x="1017841" y="53625"/>
                </a:lnTo>
                <a:lnTo>
                  <a:pt x="1060892" y="72158"/>
                </a:lnTo>
                <a:lnTo>
                  <a:pt x="1102388" y="93161"/>
                </a:lnTo>
                <a:lnTo>
                  <a:pt x="1142220" y="116532"/>
                </a:lnTo>
                <a:lnTo>
                  <a:pt x="1180278" y="142169"/>
                </a:lnTo>
                <a:lnTo>
                  <a:pt x="1216452" y="169970"/>
                </a:lnTo>
                <a:lnTo>
                  <a:pt x="1250632" y="199834"/>
                </a:lnTo>
                <a:lnTo>
                  <a:pt x="1282709" y="231658"/>
                </a:lnTo>
                <a:lnTo>
                  <a:pt x="1312573" y="265341"/>
                </a:lnTo>
                <a:lnTo>
                  <a:pt x="1340113" y="300781"/>
                </a:lnTo>
                <a:lnTo>
                  <a:pt x="1365221" y="337876"/>
                </a:lnTo>
                <a:lnTo>
                  <a:pt x="1387786" y="376524"/>
                </a:lnTo>
                <a:lnTo>
                  <a:pt x="1407699" y="416623"/>
                </a:lnTo>
                <a:lnTo>
                  <a:pt x="1424850" y="458072"/>
                </a:lnTo>
                <a:lnTo>
                  <a:pt x="1439128" y="500768"/>
                </a:lnTo>
                <a:lnTo>
                  <a:pt x="1450425" y="544609"/>
                </a:lnTo>
                <a:lnTo>
                  <a:pt x="1458630" y="589495"/>
                </a:lnTo>
                <a:lnTo>
                  <a:pt x="1463633" y="635322"/>
                </a:lnTo>
                <a:lnTo>
                  <a:pt x="1465325" y="681990"/>
                </a:lnTo>
                <a:lnTo>
                  <a:pt x="1463633" y="728657"/>
                </a:lnTo>
                <a:lnTo>
                  <a:pt x="1458630" y="774484"/>
                </a:lnTo>
                <a:lnTo>
                  <a:pt x="1450425" y="819370"/>
                </a:lnTo>
                <a:lnTo>
                  <a:pt x="1439128" y="863211"/>
                </a:lnTo>
                <a:lnTo>
                  <a:pt x="1424850" y="905907"/>
                </a:lnTo>
                <a:lnTo>
                  <a:pt x="1407699" y="947356"/>
                </a:lnTo>
                <a:lnTo>
                  <a:pt x="1387786" y="987455"/>
                </a:lnTo>
                <a:lnTo>
                  <a:pt x="1365221" y="1026103"/>
                </a:lnTo>
                <a:lnTo>
                  <a:pt x="1340113" y="1063198"/>
                </a:lnTo>
                <a:lnTo>
                  <a:pt x="1312573" y="1098638"/>
                </a:lnTo>
                <a:lnTo>
                  <a:pt x="1282709" y="1132321"/>
                </a:lnTo>
                <a:lnTo>
                  <a:pt x="1250632" y="1164145"/>
                </a:lnTo>
                <a:lnTo>
                  <a:pt x="1216452" y="1194009"/>
                </a:lnTo>
                <a:lnTo>
                  <a:pt x="1180278" y="1221810"/>
                </a:lnTo>
                <a:lnTo>
                  <a:pt x="1142220" y="1247447"/>
                </a:lnTo>
                <a:lnTo>
                  <a:pt x="1102388" y="1270818"/>
                </a:lnTo>
                <a:lnTo>
                  <a:pt x="1060892" y="1291821"/>
                </a:lnTo>
                <a:lnTo>
                  <a:pt x="1017841" y="1310354"/>
                </a:lnTo>
                <a:lnTo>
                  <a:pt x="973346" y="1326315"/>
                </a:lnTo>
                <a:lnTo>
                  <a:pt x="927516" y="1339603"/>
                </a:lnTo>
                <a:lnTo>
                  <a:pt x="880461" y="1350115"/>
                </a:lnTo>
                <a:lnTo>
                  <a:pt x="832290" y="1357749"/>
                </a:lnTo>
                <a:lnTo>
                  <a:pt x="783115" y="1362405"/>
                </a:lnTo>
                <a:lnTo>
                  <a:pt x="733043" y="1363980"/>
                </a:lnTo>
                <a:lnTo>
                  <a:pt x="682881" y="1362405"/>
                </a:lnTo>
                <a:lnTo>
                  <a:pt x="633621" y="1357749"/>
                </a:lnTo>
                <a:lnTo>
                  <a:pt x="585375" y="1350115"/>
                </a:lnTo>
                <a:lnTo>
                  <a:pt x="538250" y="1339603"/>
                </a:lnTo>
                <a:lnTo>
                  <a:pt x="492357" y="1326315"/>
                </a:lnTo>
                <a:lnTo>
                  <a:pt x="447805" y="1310354"/>
                </a:lnTo>
                <a:lnTo>
                  <a:pt x="404704" y="1291821"/>
                </a:lnTo>
                <a:lnTo>
                  <a:pt x="363163" y="1270818"/>
                </a:lnTo>
                <a:lnTo>
                  <a:pt x="323291" y="1247447"/>
                </a:lnTo>
                <a:lnTo>
                  <a:pt x="285199" y="1221810"/>
                </a:lnTo>
                <a:lnTo>
                  <a:pt x="248995" y="1194009"/>
                </a:lnTo>
                <a:lnTo>
                  <a:pt x="214788" y="1164145"/>
                </a:lnTo>
                <a:lnTo>
                  <a:pt x="182689" y="1132321"/>
                </a:lnTo>
                <a:lnTo>
                  <a:pt x="152807" y="1098638"/>
                </a:lnTo>
                <a:lnTo>
                  <a:pt x="125252" y="1063198"/>
                </a:lnTo>
                <a:lnTo>
                  <a:pt x="100132" y="1026103"/>
                </a:lnTo>
                <a:lnTo>
                  <a:pt x="77557" y="987455"/>
                </a:lnTo>
                <a:lnTo>
                  <a:pt x="57638" y="947356"/>
                </a:lnTo>
                <a:lnTo>
                  <a:pt x="40482" y="905907"/>
                </a:lnTo>
                <a:lnTo>
                  <a:pt x="26200" y="863211"/>
                </a:lnTo>
                <a:lnTo>
                  <a:pt x="14902" y="819370"/>
                </a:lnTo>
                <a:lnTo>
                  <a:pt x="6696" y="774484"/>
                </a:lnTo>
                <a:lnTo>
                  <a:pt x="1692" y="728657"/>
                </a:lnTo>
                <a:lnTo>
                  <a:pt x="0" y="681990"/>
                </a:lnTo>
                <a:lnTo>
                  <a:pt x="1692" y="635322"/>
                </a:lnTo>
                <a:lnTo>
                  <a:pt x="6696" y="589495"/>
                </a:lnTo>
                <a:lnTo>
                  <a:pt x="14902" y="544609"/>
                </a:lnTo>
                <a:lnTo>
                  <a:pt x="26200" y="500768"/>
                </a:lnTo>
                <a:lnTo>
                  <a:pt x="40482" y="458072"/>
                </a:lnTo>
                <a:lnTo>
                  <a:pt x="57638" y="416623"/>
                </a:lnTo>
                <a:lnTo>
                  <a:pt x="77557" y="376524"/>
                </a:lnTo>
                <a:lnTo>
                  <a:pt x="100132" y="337876"/>
                </a:lnTo>
                <a:lnTo>
                  <a:pt x="125252" y="300781"/>
                </a:lnTo>
                <a:lnTo>
                  <a:pt x="152807" y="265341"/>
                </a:lnTo>
                <a:lnTo>
                  <a:pt x="182689" y="231658"/>
                </a:lnTo>
                <a:lnTo>
                  <a:pt x="214788" y="199834"/>
                </a:lnTo>
                <a:lnTo>
                  <a:pt x="248995" y="169970"/>
                </a:lnTo>
                <a:lnTo>
                  <a:pt x="285199" y="142169"/>
                </a:lnTo>
                <a:lnTo>
                  <a:pt x="323291" y="116532"/>
                </a:lnTo>
                <a:lnTo>
                  <a:pt x="363163" y="93161"/>
                </a:lnTo>
                <a:lnTo>
                  <a:pt x="404704" y="72158"/>
                </a:lnTo>
                <a:lnTo>
                  <a:pt x="447805" y="53625"/>
                </a:lnTo>
                <a:lnTo>
                  <a:pt x="492357" y="37664"/>
                </a:lnTo>
                <a:lnTo>
                  <a:pt x="538250" y="24376"/>
                </a:lnTo>
                <a:lnTo>
                  <a:pt x="585375" y="13864"/>
                </a:lnTo>
                <a:lnTo>
                  <a:pt x="633621" y="6230"/>
                </a:lnTo>
                <a:lnTo>
                  <a:pt x="682881" y="1574"/>
                </a:lnTo>
                <a:lnTo>
                  <a:pt x="733043" y="0"/>
                </a:lnTo>
                <a:close/>
              </a:path>
            </a:pathLst>
          </a:custGeom>
          <a:ln w="11861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610957" y="4069119"/>
            <a:ext cx="2157730" cy="1078865"/>
          </a:xfrm>
          <a:custGeom>
            <a:avLst/>
            <a:gdLst/>
            <a:ahLst/>
            <a:cxnLst/>
            <a:rect l="l" t="t" r="r" b="b"/>
            <a:pathLst>
              <a:path w="2157729" h="1078864">
                <a:moveTo>
                  <a:pt x="128682" y="11390"/>
                </a:moveTo>
                <a:lnTo>
                  <a:pt x="193116" y="10487"/>
                </a:lnTo>
                <a:lnTo>
                  <a:pt x="231400" y="9491"/>
                </a:lnTo>
                <a:lnTo>
                  <a:pt x="273274" y="8248"/>
                </a:lnTo>
                <a:lnTo>
                  <a:pt x="318396" y="6848"/>
                </a:lnTo>
                <a:lnTo>
                  <a:pt x="366423" y="5377"/>
                </a:lnTo>
                <a:lnTo>
                  <a:pt x="417013" y="3923"/>
                </a:lnTo>
                <a:lnTo>
                  <a:pt x="469825" y="2576"/>
                </a:lnTo>
                <a:lnTo>
                  <a:pt x="524517" y="1422"/>
                </a:lnTo>
                <a:lnTo>
                  <a:pt x="580746" y="549"/>
                </a:lnTo>
                <a:lnTo>
                  <a:pt x="638171" y="46"/>
                </a:lnTo>
                <a:lnTo>
                  <a:pt x="696450" y="0"/>
                </a:lnTo>
                <a:lnTo>
                  <a:pt x="755241" y="499"/>
                </a:lnTo>
                <a:lnTo>
                  <a:pt x="814201" y="1631"/>
                </a:lnTo>
                <a:lnTo>
                  <a:pt x="872989" y="3485"/>
                </a:lnTo>
                <a:lnTo>
                  <a:pt x="931264" y="6147"/>
                </a:lnTo>
                <a:lnTo>
                  <a:pt x="988682" y="9707"/>
                </a:lnTo>
                <a:lnTo>
                  <a:pt x="1044902" y="14251"/>
                </a:lnTo>
                <a:lnTo>
                  <a:pt x="1099583" y="19868"/>
                </a:lnTo>
                <a:lnTo>
                  <a:pt x="1152381" y="26646"/>
                </a:lnTo>
                <a:lnTo>
                  <a:pt x="1202956" y="34673"/>
                </a:lnTo>
                <a:lnTo>
                  <a:pt x="1250965" y="44036"/>
                </a:lnTo>
                <a:lnTo>
                  <a:pt x="1296066" y="54824"/>
                </a:lnTo>
                <a:lnTo>
                  <a:pt x="1346559" y="69006"/>
                </a:lnTo>
                <a:lnTo>
                  <a:pt x="1397733" y="85161"/>
                </a:lnTo>
                <a:lnTo>
                  <a:pt x="1449319" y="103135"/>
                </a:lnTo>
                <a:lnTo>
                  <a:pt x="1501050" y="122776"/>
                </a:lnTo>
                <a:lnTo>
                  <a:pt x="1552658" y="143930"/>
                </a:lnTo>
                <a:lnTo>
                  <a:pt x="1603874" y="166445"/>
                </a:lnTo>
                <a:lnTo>
                  <a:pt x="1654430" y="190166"/>
                </a:lnTo>
                <a:lnTo>
                  <a:pt x="1704059" y="214941"/>
                </a:lnTo>
                <a:lnTo>
                  <a:pt x="1752492" y="240617"/>
                </a:lnTo>
                <a:lnTo>
                  <a:pt x="1799462" y="267041"/>
                </a:lnTo>
                <a:lnTo>
                  <a:pt x="1844700" y="294059"/>
                </a:lnTo>
                <a:lnTo>
                  <a:pt x="1887939" y="321518"/>
                </a:lnTo>
                <a:lnTo>
                  <a:pt x="1928910" y="349265"/>
                </a:lnTo>
                <a:lnTo>
                  <a:pt x="1967345" y="377147"/>
                </a:lnTo>
                <a:lnTo>
                  <a:pt x="2002976" y="405010"/>
                </a:lnTo>
                <a:lnTo>
                  <a:pt x="2035535" y="432703"/>
                </a:lnTo>
                <a:lnTo>
                  <a:pt x="2064755" y="460070"/>
                </a:lnTo>
                <a:lnTo>
                  <a:pt x="2112102" y="513219"/>
                </a:lnTo>
                <a:lnTo>
                  <a:pt x="2148388" y="579046"/>
                </a:lnTo>
                <a:lnTo>
                  <a:pt x="2157345" y="622497"/>
                </a:lnTo>
                <a:lnTo>
                  <a:pt x="2157622" y="668169"/>
                </a:lnTo>
                <a:lnTo>
                  <a:pt x="2150277" y="715182"/>
                </a:lnTo>
                <a:lnTo>
                  <a:pt x="2136365" y="762660"/>
                </a:lnTo>
                <a:lnTo>
                  <a:pt x="2116946" y="809724"/>
                </a:lnTo>
                <a:lnTo>
                  <a:pt x="2093075" y="855495"/>
                </a:lnTo>
                <a:lnTo>
                  <a:pt x="2065809" y="899096"/>
                </a:lnTo>
                <a:lnTo>
                  <a:pt x="2036207" y="939648"/>
                </a:lnTo>
                <a:lnTo>
                  <a:pt x="2005325" y="976273"/>
                </a:lnTo>
                <a:lnTo>
                  <a:pt x="1974221" y="1008093"/>
                </a:lnTo>
                <a:lnTo>
                  <a:pt x="1943950" y="1034230"/>
                </a:lnTo>
                <a:lnTo>
                  <a:pt x="1878777" y="1068897"/>
                </a:lnTo>
                <a:lnTo>
                  <a:pt x="1833865" y="1076861"/>
                </a:lnTo>
                <a:lnTo>
                  <a:pt x="1783034" y="1078466"/>
                </a:lnTo>
                <a:lnTo>
                  <a:pt x="1728483" y="1074482"/>
                </a:lnTo>
                <a:lnTo>
                  <a:pt x="1672410" y="1065680"/>
                </a:lnTo>
                <a:lnTo>
                  <a:pt x="1617015" y="1052827"/>
                </a:lnTo>
                <a:lnTo>
                  <a:pt x="1564494" y="1036694"/>
                </a:lnTo>
                <a:lnTo>
                  <a:pt x="1517047" y="1018050"/>
                </a:lnTo>
                <a:lnTo>
                  <a:pt x="1476871" y="997664"/>
                </a:lnTo>
                <a:lnTo>
                  <a:pt x="1427130" y="954746"/>
                </a:lnTo>
                <a:lnTo>
                  <a:pt x="1430581" y="903258"/>
                </a:lnTo>
                <a:lnTo>
                  <a:pt x="1475898" y="838100"/>
                </a:lnTo>
                <a:lnTo>
                  <a:pt x="1507266" y="802120"/>
                </a:lnTo>
                <a:lnTo>
                  <a:pt x="1540712" y="764793"/>
                </a:lnTo>
                <a:lnTo>
                  <a:pt x="1573440" y="726811"/>
                </a:lnTo>
                <a:lnTo>
                  <a:pt x="1602654" y="688862"/>
                </a:lnTo>
                <a:lnTo>
                  <a:pt x="1625559" y="651639"/>
                </a:lnTo>
                <a:lnTo>
                  <a:pt x="1639356" y="615830"/>
                </a:lnTo>
                <a:lnTo>
                  <a:pt x="1641252" y="582128"/>
                </a:lnTo>
                <a:lnTo>
                  <a:pt x="1632207" y="545082"/>
                </a:lnTo>
                <a:lnTo>
                  <a:pt x="1616075" y="505952"/>
                </a:lnTo>
                <a:lnTo>
                  <a:pt x="1593589" y="465761"/>
                </a:lnTo>
                <a:lnTo>
                  <a:pt x="1565479" y="425534"/>
                </a:lnTo>
                <a:lnTo>
                  <a:pt x="1532476" y="386294"/>
                </a:lnTo>
                <a:lnTo>
                  <a:pt x="1495314" y="349066"/>
                </a:lnTo>
                <a:lnTo>
                  <a:pt x="1454722" y="314873"/>
                </a:lnTo>
                <a:lnTo>
                  <a:pt x="1411433" y="284741"/>
                </a:lnTo>
                <a:lnTo>
                  <a:pt x="1366178" y="259692"/>
                </a:lnTo>
                <a:lnTo>
                  <a:pt x="1319688" y="240752"/>
                </a:lnTo>
                <a:lnTo>
                  <a:pt x="1278354" y="230176"/>
                </a:lnTo>
                <a:lnTo>
                  <a:pt x="1232605" y="223963"/>
                </a:lnTo>
                <a:lnTo>
                  <a:pt x="1183230" y="221523"/>
                </a:lnTo>
                <a:lnTo>
                  <a:pt x="1131022" y="222266"/>
                </a:lnTo>
                <a:lnTo>
                  <a:pt x="1076772" y="225602"/>
                </a:lnTo>
                <a:lnTo>
                  <a:pt x="1021270" y="230941"/>
                </a:lnTo>
                <a:lnTo>
                  <a:pt x="965307" y="237693"/>
                </a:lnTo>
                <a:lnTo>
                  <a:pt x="909676" y="245267"/>
                </a:lnTo>
                <a:lnTo>
                  <a:pt x="855166" y="253075"/>
                </a:lnTo>
                <a:lnTo>
                  <a:pt x="802569" y="260525"/>
                </a:lnTo>
                <a:lnTo>
                  <a:pt x="752676" y="267028"/>
                </a:lnTo>
                <a:lnTo>
                  <a:pt x="706278" y="271994"/>
                </a:lnTo>
                <a:lnTo>
                  <a:pt x="647733" y="278275"/>
                </a:lnTo>
                <a:lnTo>
                  <a:pt x="590636" y="286456"/>
                </a:lnTo>
                <a:lnTo>
                  <a:pt x="535251" y="295785"/>
                </a:lnTo>
                <a:lnTo>
                  <a:pt x="481842" y="305509"/>
                </a:lnTo>
                <a:lnTo>
                  <a:pt x="430672" y="314876"/>
                </a:lnTo>
                <a:lnTo>
                  <a:pt x="382005" y="323133"/>
                </a:lnTo>
                <a:lnTo>
                  <a:pt x="336103" y="329526"/>
                </a:lnTo>
                <a:lnTo>
                  <a:pt x="293230" y="333305"/>
                </a:lnTo>
                <a:lnTo>
                  <a:pt x="253650" y="333716"/>
                </a:lnTo>
                <a:lnTo>
                  <a:pt x="190611" y="327681"/>
                </a:lnTo>
                <a:lnTo>
                  <a:pt x="136680" y="314879"/>
                </a:lnTo>
                <a:lnTo>
                  <a:pt x="91637" y="296408"/>
                </a:lnTo>
                <a:lnTo>
                  <a:pt x="55262" y="273365"/>
                </a:lnTo>
                <a:lnTo>
                  <a:pt x="27336" y="246848"/>
                </a:lnTo>
                <a:lnTo>
                  <a:pt x="6369" y="202485"/>
                </a:lnTo>
                <a:lnTo>
                  <a:pt x="190" y="147407"/>
                </a:lnTo>
                <a:lnTo>
                  <a:pt x="4726" y="94043"/>
                </a:lnTo>
                <a:lnTo>
                  <a:pt x="15906" y="54824"/>
                </a:lnTo>
                <a:lnTo>
                  <a:pt x="16235" y="40661"/>
                </a:lnTo>
                <a:lnTo>
                  <a:pt x="8273" y="29884"/>
                </a:lnTo>
                <a:lnTo>
                  <a:pt x="151" y="22053"/>
                </a:lnTo>
                <a:lnTo>
                  <a:pt x="0" y="16728"/>
                </a:lnTo>
                <a:lnTo>
                  <a:pt x="15950" y="13469"/>
                </a:lnTo>
                <a:lnTo>
                  <a:pt x="56134" y="11836"/>
                </a:lnTo>
                <a:lnTo>
                  <a:pt x="128682" y="11390"/>
                </a:lnTo>
                <a:close/>
              </a:path>
            </a:pathLst>
          </a:custGeom>
          <a:ln w="7899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39" y="998474"/>
            <a:ext cx="7067550" cy="8794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dirty="0"/>
              <a:t>6. State Pension Private Equity</a:t>
            </a:r>
            <a:r>
              <a:rPr dirty="0" spc="-95"/>
              <a:t> </a:t>
            </a:r>
            <a:r>
              <a:rPr dirty="0"/>
              <a:t>Performance  16 Fiscal </a:t>
            </a:r>
            <a:r>
              <a:rPr dirty="0" spc="-55"/>
              <a:t>Years </a:t>
            </a:r>
            <a:r>
              <a:rPr dirty="0"/>
              <a:t>ending</a:t>
            </a:r>
            <a:r>
              <a:rPr dirty="0" spc="-15"/>
              <a:t> </a:t>
            </a:r>
            <a:r>
              <a:rPr dirty="0"/>
              <a:t>FY2017</a:t>
            </a:r>
          </a:p>
        </p:txBody>
      </p:sp>
      <p:sp>
        <p:nvSpPr>
          <p:cNvPr id="3" name="object 3"/>
          <p:cNvSpPr/>
          <p:nvPr/>
        </p:nvSpPr>
        <p:spPr>
          <a:xfrm>
            <a:off x="2444495" y="5281421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44495" y="4927853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44495" y="4570476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44495" y="4212335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44495" y="3858767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44495" y="3501390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44495" y="3143250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4495" y="2785872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44495" y="2432304"/>
            <a:ext cx="767715" cy="0"/>
          </a:xfrm>
          <a:custGeom>
            <a:avLst/>
            <a:gdLst/>
            <a:ahLst/>
            <a:cxnLst/>
            <a:rect l="l" t="t" r="r" b="b"/>
            <a:pathLst>
              <a:path w="767714" h="0">
                <a:moveTo>
                  <a:pt x="0" y="0"/>
                </a:moveTo>
                <a:lnTo>
                  <a:pt x="767333" y="0"/>
                </a:lnTo>
              </a:path>
            </a:pathLst>
          </a:custGeom>
          <a:ln w="4216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44495" y="2432304"/>
            <a:ext cx="0" cy="3207385"/>
          </a:xfrm>
          <a:custGeom>
            <a:avLst/>
            <a:gdLst/>
            <a:ahLst/>
            <a:cxnLst/>
            <a:rect l="l" t="t" r="r" b="b"/>
            <a:pathLst>
              <a:path w="0" h="3207385">
                <a:moveTo>
                  <a:pt x="0" y="3207258"/>
                </a:moveTo>
                <a:lnTo>
                  <a:pt x="0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23160" y="5639561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23160" y="5281421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23160" y="4927853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23160" y="4570476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23160" y="4212335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23160" y="3858767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23160" y="350139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23160" y="3143250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23160" y="2785872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23160" y="2432304"/>
            <a:ext cx="21590" cy="0"/>
          </a:xfrm>
          <a:custGeom>
            <a:avLst/>
            <a:gdLst/>
            <a:ahLst/>
            <a:cxnLst/>
            <a:rect l="l" t="t" r="r" b="b"/>
            <a:pathLst>
              <a:path w="21589" h="0">
                <a:moveTo>
                  <a:pt x="0" y="0"/>
                </a:moveTo>
                <a:lnTo>
                  <a:pt x="21336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44495" y="5639561"/>
            <a:ext cx="4723765" cy="0"/>
          </a:xfrm>
          <a:custGeom>
            <a:avLst/>
            <a:gdLst/>
            <a:ahLst/>
            <a:cxnLst/>
            <a:rect l="l" t="t" r="r" b="b"/>
            <a:pathLst>
              <a:path w="4723765" h="0">
                <a:moveTo>
                  <a:pt x="0" y="0"/>
                </a:moveTo>
                <a:lnTo>
                  <a:pt x="4723638" y="0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44495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21864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99232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81171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59302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36670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14038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392167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669535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46903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25034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02402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779770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57900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335267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12635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890766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168133" y="5639561"/>
            <a:ext cx="0" cy="25400"/>
          </a:xfrm>
          <a:custGeom>
            <a:avLst/>
            <a:gdLst/>
            <a:ahLst/>
            <a:cxnLst/>
            <a:rect l="l" t="t" r="r" b="b"/>
            <a:pathLst>
              <a:path w="0" h="25400">
                <a:moveTo>
                  <a:pt x="0" y="0"/>
                </a:moveTo>
                <a:lnTo>
                  <a:pt x="0" y="25146"/>
                </a:lnTo>
              </a:path>
            </a:pathLst>
          </a:custGeom>
          <a:ln w="421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83179" y="2634233"/>
            <a:ext cx="4446270" cy="2707005"/>
          </a:xfrm>
          <a:custGeom>
            <a:avLst/>
            <a:gdLst/>
            <a:ahLst/>
            <a:cxnLst/>
            <a:rect l="l" t="t" r="r" b="b"/>
            <a:pathLst>
              <a:path w="4446270" h="2707004">
                <a:moveTo>
                  <a:pt x="0" y="2647188"/>
                </a:moveTo>
                <a:lnTo>
                  <a:pt x="277368" y="2685288"/>
                </a:lnTo>
                <a:lnTo>
                  <a:pt x="559308" y="2706624"/>
                </a:lnTo>
                <a:lnTo>
                  <a:pt x="836676" y="2630424"/>
                </a:lnTo>
                <a:lnTo>
                  <a:pt x="1114806" y="2533650"/>
                </a:lnTo>
                <a:lnTo>
                  <a:pt x="1392174" y="2348484"/>
                </a:lnTo>
                <a:lnTo>
                  <a:pt x="1669542" y="2133600"/>
                </a:lnTo>
                <a:lnTo>
                  <a:pt x="1947672" y="1969770"/>
                </a:lnTo>
                <a:lnTo>
                  <a:pt x="2225040" y="2184654"/>
                </a:lnTo>
                <a:lnTo>
                  <a:pt x="2503170" y="2041398"/>
                </a:lnTo>
                <a:lnTo>
                  <a:pt x="2780538" y="1797558"/>
                </a:lnTo>
                <a:lnTo>
                  <a:pt x="3057906" y="1683258"/>
                </a:lnTo>
                <a:lnTo>
                  <a:pt x="3336036" y="1498092"/>
                </a:lnTo>
                <a:lnTo>
                  <a:pt x="3613404" y="1094232"/>
                </a:lnTo>
                <a:lnTo>
                  <a:pt x="3890772" y="795528"/>
                </a:lnTo>
                <a:lnTo>
                  <a:pt x="4168902" y="525780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83179" y="3131057"/>
            <a:ext cx="4446270" cy="2222500"/>
          </a:xfrm>
          <a:custGeom>
            <a:avLst/>
            <a:gdLst/>
            <a:ahLst/>
            <a:cxnLst/>
            <a:rect l="l" t="t" r="r" b="b"/>
            <a:pathLst>
              <a:path w="4446270" h="2222500">
                <a:moveTo>
                  <a:pt x="0" y="2150364"/>
                </a:moveTo>
                <a:lnTo>
                  <a:pt x="277368" y="2201418"/>
                </a:lnTo>
                <a:lnTo>
                  <a:pt x="559308" y="2221992"/>
                </a:lnTo>
                <a:lnTo>
                  <a:pt x="836676" y="2146554"/>
                </a:lnTo>
                <a:lnTo>
                  <a:pt x="1114806" y="2007870"/>
                </a:lnTo>
                <a:lnTo>
                  <a:pt x="1392174" y="1784604"/>
                </a:lnTo>
                <a:lnTo>
                  <a:pt x="1669542" y="1548384"/>
                </a:lnTo>
                <a:lnTo>
                  <a:pt x="1947672" y="1405890"/>
                </a:lnTo>
                <a:lnTo>
                  <a:pt x="2225040" y="1725168"/>
                </a:lnTo>
                <a:lnTo>
                  <a:pt x="2503170" y="1531620"/>
                </a:lnTo>
                <a:lnTo>
                  <a:pt x="2780538" y="1287780"/>
                </a:lnTo>
                <a:lnTo>
                  <a:pt x="3057906" y="1203198"/>
                </a:lnTo>
                <a:lnTo>
                  <a:pt x="3336036" y="984504"/>
                </a:lnTo>
                <a:lnTo>
                  <a:pt x="3613404" y="664464"/>
                </a:lnTo>
                <a:lnTo>
                  <a:pt x="3890772" y="433578"/>
                </a:lnTo>
                <a:lnTo>
                  <a:pt x="4168902" y="33680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583179" y="3156204"/>
            <a:ext cx="4446270" cy="2129790"/>
          </a:xfrm>
          <a:custGeom>
            <a:avLst/>
            <a:gdLst/>
            <a:ahLst/>
            <a:cxnLst/>
            <a:rect l="l" t="t" r="r" b="b"/>
            <a:pathLst>
              <a:path w="4446270" h="2129790">
                <a:moveTo>
                  <a:pt x="0" y="2125218"/>
                </a:moveTo>
                <a:lnTo>
                  <a:pt x="277368" y="2129790"/>
                </a:lnTo>
                <a:lnTo>
                  <a:pt x="559308" y="2116836"/>
                </a:lnTo>
                <a:lnTo>
                  <a:pt x="836676" y="2049780"/>
                </a:lnTo>
                <a:lnTo>
                  <a:pt x="1114806" y="1894332"/>
                </a:lnTo>
                <a:lnTo>
                  <a:pt x="1392174" y="1654302"/>
                </a:lnTo>
                <a:lnTo>
                  <a:pt x="1669542" y="1460754"/>
                </a:lnTo>
                <a:lnTo>
                  <a:pt x="1947672" y="1397508"/>
                </a:lnTo>
                <a:lnTo>
                  <a:pt x="2225040" y="1671066"/>
                </a:lnTo>
                <a:lnTo>
                  <a:pt x="2503170" y="1481328"/>
                </a:lnTo>
                <a:lnTo>
                  <a:pt x="2780538" y="1245870"/>
                </a:lnTo>
                <a:lnTo>
                  <a:pt x="3057906" y="1157478"/>
                </a:lnTo>
                <a:lnTo>
                  <a:pt x="3336036" y="984504"/>
                </a:lnTo>
                <a:lnTo>
                  <a:pt x="3613404" y="669036"/>
                </a:lnTo>
                <a:lnTo>
                  <a:pt x="3890772" y="483869"/>
                </a:lnTo>
                <a:lnTo>
                  <a:pt x="4168902" y="361950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ABCD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583179" y="3374897"/>
            <a:ext cx="4446270" cy="1915160"/>
          </a:xfrm>
          <a:custGeom>
            <a:avLst/>
            <a:gdLst/>
            <a:ahLst/>
            <a:cxnLst/>
            <a:rect l="l" t="t" r="r" b="b"/>
            <a:pathLst>
              <a:path w="4446270" h="1915160">
                <a:moveTo>
                  <a:pt x="0" y="1906524"/>
                </a:moveTo>
                <a:lnTo>
                  <a:pt x="277368" y="1914906"/>
                </a:lnTo>
                <a:lnTo>
                  <a:pt x="559308" y="1911095"/>
                </a:lnTo>
                <a:lnTo>
                  <a:pt x="836676" y="1852422"/>
                </a:lnTo>
                <a:lnTo>
                  <a:pt x="1114806" y="1738122"/>
                </a:lnTo>
                <a:lnTo>
                  <a:pt x="1392174" y="1507236"/>
                </a:lnTo>
                <a:lnTo>
                  <a:pt x="1669542" y="1313688"/>
                </a:lnTo>
                <a:lnTo>
                  <a:pt x="1947672" y="1187195"/>
                </a:lnTo>
                <a:lnTo>
                  <a:pt x="2225040" y="1418844"/>
                </a:lnTo>
                <a:lnTo>
                  <a:pt x="2503170" y="1287780"/>
                </a:lnTo>
                <a:lnTo>
                  <a:pt x="2780538" y="1107186"/>
                </a:lnTo>
                <a:lnTo>
                  <a:pt x="3057906" y="1018793"/>
                </a:lnTo>
                <a:lnTo>
                  <a:pt x="3336036" y="875537"/>
                </a:lnTo>
                <a:lnTo>
                  <a:pt x="3613404" y="614933"/>
                </a:lnTo>
                <a:lnTo>
                  <a:pt x="3890772" y="488441"/>
                </a:lnTo>
                <a:lnTo>
                  <a:pt x="4168902" y="358139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83179" y="3648455"/>
            <a:ext cx="4446270" cy="1679575"/>
          </a:xfrm>
          <a:custGeom>
            <a:avLst/>
            <a:gdLst/>
            <a:ahLst/>
            <a:cxnLst/>
            <a:rect l="l" t="t" r="r" b="b"/>
            <a:pathLst>
              <a:path w="4446270" h="1679575">
                <a:moveTo>
                  <a:pt x="0" y="1632966"/>
                </a:moveTo>
                <a:lnTo>
                  <a:pt x="277368" y="1679448"/>
                </a:lnTo>
                <a:lnTo>
                  <a:pt x="559308" y="1679448"/>
                </a:lnTo>
                <a:lnTo>
                  <a:pt x="836676" y="1624584"/>
                </a:lnTo>
                <a:lnTo>
                  <a:pt x="1114806" y="1524000"/>
                </a:lnTo>
                <a:lnTo>
                  <a:pt x="1392174" y="1372362"/>
                </a:lnTo>
                <a:lnTo>
                  <a:pt x="1669542" y="1149096"/>
                </a:lnTo>
                <a:lnTo>
                  <a:pt x="1947672" y="1110996"/>
                </a:lnTo>
                <a:lnTo>
                  <a:pt x="2225040" y="1317498"/>
                </a:lnTo>
                <a:lnTo>
                  <a:pt x="2503170" y="1225296"/>
                </a:lnTo>
                <a:lnTo>
                  <a:pt x="2780538" y="1040130"/>
                </a:lnTo>
                <a:lnTo>
                  <a:pt x="3057906" y="942594"/>
                </a:lnTo>
                <a:lnTo>
                  <a:pt x="3336036" y="808482"/>
                </a:lnTo>
                <a:lnTo>
                  <a:pt x="3613404" y="635508"/>
                </a:lnTo>
                <a:lnTo>
                  <a:pt x="3890772" y="433578"/>
                </a:lnTo>
                <a:lnTo>
                  <a:pt x="4168902" y="29489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83179" y="3669791"/>
            <a:ext cx="4446270" cy="1654810"/>
          </a:xfrm>
          <a:custGeom>
            <a:avLst/>
            <a:gdLst/>
            <a:ahLst/>
            <a:cxnLst/>
            <a:rect l="l" t="t" r="r" b="b"/>
            <a:pathLst>
              <a:path w="4446270" h="1654810">
                <a:moveTo>
                  <a:pt x="0" y="1611630"/>
                </a:moveTo>
                <a:lnTo>
                  <a:pt x="277368" y="1641348"/>
                </a:lnTo>
                <a:lnTo>
                  <a:pt x="559308" y="1654302"/>
                </a:lnTo>
                <a:lnTo>
                  <a:pt x="836676" y="1561338"/>
                </a:lnTo>
                <a:lnTo>
                  <a:pt x="1114806" y="1460754"/>
                </a:lnTo>
                <a:lnTo>
                  <a:pt x="1392174" y="1296162"/>
                </a:lnTo>
                <a:lnTo>
                  <a:pt x="1669542" y="1107186"/>
                </a:lnTo>
                <a:lnTo>
                  <a:pt x="1947672" y="1009650"/>
                </a:lnTo>
                <a:lnTo>
                  <a:pt x="2225040" y="1274826"/>
                </a:lnTo>
                <a:lnTo>
                  <a:pt x="2503170" y="1123950"/>
                </a:lnTo>
                <a:lnTo>
                  <a:pt x="2780538" y="934212"/>
                </a:lnTo>
                <a:lnTo>
                  <a:pt x="3057906" y="870966"/>
                </a:lnTo>
                <a:lnTo>
                  <a:pt x="3336036" y="719328"/>
                </a:lnTo>
                <a:lnTo>
                  <a:pt x="3613404" y="470916"/>
                </a:lnTo>
                <a:lnTo>
                  <a:pt x="3890772" y="336804"/>
                </a:lnTo>
                <a:lnTo>
                  <a:pt x="4168902" y="290322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583179" y="3698747"/>
            <a:ext cx="4446270" cy="1675764"/>
          </a:xfrm>
          <a:custGeom>
            <a:avLst/>
            <a:gdLst/>
            <a:ahLst/>
            <a:cxnLst/>
            <a:rect l="l" t="t" r="r" b="b"/>
            <a:pathLst>
              <a:path w="4446270" h="1675764">
                <a:moveTo>
                  <a:pt x="0" y="1582674"/>
                </a:moveTo>
                <a:lnTo>
                  <a:pt x="277368" y="1671066"/>
                </a:lnTo>
                <a:lnTo>
                  <a:pt x="559308" y="1675638"/>
                </a:lnTo>
                <a:lnTo>
                  <a:pt x="836676" y="1620774"/>
                </a:lnTo>
                <a:lnTo>
                  <a:pt x="1114806" y="1557528"/>
                </a:lnTo>
                <a:lnTo>
                  <a:pt x="1392174" y="1427226"/>
                </a:lnTo>
                <a:lnTo>
                  <a:pt x="1669542" y="1258824"/>
                </a:lnTo>
                <a:lnTo>
                  <a:pt x="1947672" y="1115568"/>
                </a:lnTo>
                <a:lnTo>
                  <a:pt x="2225040" y="1325880"/>
                </a:lnTo>
                <a:lnTo>
                  <a:pt x="2503170" y="1200150"/>
                </a:lnTo>
                <a:lnTo>
                  <a:pt x="2780538" y="1023365"/>
                </a:lnTo>
                <a:lnTo>
                  <a:pt x="3057906" y="938783"/>
                </a:lnTo>
                <a:lnTo>
                  <a:pt x="3336036" y="829817"/>
                </a:lnTo>
                <a:lnTo>
                  <a:pt x="3613404" y="573023"/>
                </a:lnTo>
                <a:lnTo>
                  <a:pt x="3890772" y="400049"/>
                </a:lnTo>
                <a:lnTo>
                  <a:pt x="4168902" y="299465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83179" y="4090415"/>
            <a:ext cx="4169410" cy="1263015"/>
          </a:xfrm>
          <a:custGeom>
            <a:avLst/>
            <a:gdLst/>
            <a:ahLst/>
            <a:cxnLst/>
            <a:rect l="l" t="t" r="r" b="b"/>
            <a:pathLst>
              <a:path w="4169409" h="1263014">
                <a:moveTo>
                  <a:pt x="0" y="1191006"/>
                </a:moveTo>
                <a:lnTo>
                  <a:pt x="277368" y="1225296"/>
                </a:lnTo>
                <a:lnTo>
                  <a:pt x="559308" y="1262634"/>
                </a:lnTo>
                <a:lnTo>
                  <a:pt x="836676" y="1178814"/>
                </a:lnTo>
                <a:lnTo>
                  <a:pt x="1114806" y="1102614"/>
                </a:lnTo>
                <a:lnTo>
                  <a:pt x="1392174" y="972312"/>
                </a:lnTo>
                <a:lnTo>
                  <a:pt x="1669542" y="787146"/>
                </a:lnTo>
                <a:lnTo>
                  <a:pt x="1947672" y="669036"/>
                </a:lnTo>
                <a:lnTo>
                  <a:pt x="2225040" y="863346"/>
                </a:lnTo>
                <a:lnTo>
                  <a:pt x="2503170" y="740664"/>
                </a:lnTo>
                <a:lnTo>
                  <a:pt x="2780538" y="601980"/>
                </a:lnTo>
                <a:lnTo>
                  <a:pt x="3057906" y="496824"/>
                </a:lnTo>
                <a:lnTo>
                  <a:pt x="3336036" y="374904"/>
                </a:lnTo>
                <a:lnTo>
                  <a:pt x="3613404" y="206502"/>
                </a:lnTo>
                <a:lnTo>
                  <a:pt x="3890772" y="96774"/>
                </a:lnTo>
                <a:lnTo>
                  <a:pt x="4168902" y="0"/>
                </a:lnTo>
              </a:path>
            </a:pathLst>
          </a:custGeom>
          <a:ln w="12623">
            <a:solidFill>
              <a:srgbClr val="D7AC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583179" y="4111752"/>
            <a:ext cx="4169410" cy="1249680"/>
          </a:xfrm>
          <a:custGeom>
            <a:avLst/>
            <a:gdLst/>
            <a:ahLst/>
            <a:cxnLst/>
            <a:rect l="l" t="t" r="r" b="b"/>
            <a:pathLst>
              <a:path w="4169409" h="1249679">
                <a:moveTo>
                  <a:pt x="0" y="1169670"/>
                </a:moveTo>
                <a:lnTo>
                  <a:pt x="277368" y="1237488"/>
                </a:lnTo>
                <a:lnTo>
                  <a:pt x="559308" y="1249680"/>
                </a:lnTo>
                <a:lnTo>
                  <a:pt x="836676" y="1203960"/>
                </a:lnTo>
                <a:lnTo>
                  <a:pt x="1114806" y="1110996"/>
                </a:lnTo>
                <a:lnTo>
                  <a:pt x="1392174" y="1018794"/>
                </a:lnTo>
                <a:lnTo>
                  <a:pt x="1669542" y="858774"/>
                </a:lnTo>
                <a:lnTo>
                  <a:pt x="1947672" y="892302"/>
                </a:lnTo>
                <a:lnTo>
                  <a:pt x="2225040" y="1010412"/>
                </a:lnTo>
                <a:lnTo>
                  <a:pt x="2503170" y="938784"/>
                </a:lnTo>
                <a:lnTo>
                  <a:pt x="2780538" y="778764"/>
                </a:lnTo>
                <a:lnTo>
                  <a:pt x="3057906" y="723900"/>
                </a:lnTo>
                <a:lnTo>
                  <a:pt x="3336036" y="593598"/>
                </a:lnTo>
                <a:lnTo>
                  <a:pt x="3613404" y="361950"/>
                </a:lnTo>
                <a:lnTo>
                  <a:pt x="3890772" y="108966"/>
                </a:lnTo>
                <a:lnTo>
                  <a:pt x="4168902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583179" y="3989832"/>
            <a:ext cx="4446270" cy="1291590"/>
          </a:xfrm>
          <a:custGeom>
            <a:avLst/>
            <a:gdLst/>
            <a:ahLst/>
            <a:cxnLst/>
            <a:rect l="l" t="t" r="r" b="b"/>
            <a:pathLst>
              <a:path w="4446270" h="1291589">
                <a:moveTo>
                  <a:pt x="0" y="1291590"/>
                </a:moveTo>
                <a:lnTo>
                  <a:pt x="277368" y="1258062"/>
                </a:lnTo>
                <a:lnTo>
                  <a:pt x="559308" y="1211580"/>
                </a:lnTo>
                <a:lnTo>
                  <a:pt x="836676" y="1165860"/>
                </a:lnTo>
                <a:lnTo>
                  <a:pt x="1114806" y="1114806"/>
                </a:lnTo>
                <a:lnTo>
                  <a:pt x="1392174" y="1052322"/>
                </a:lnTo>
                <a:lnTo>
                  <a:pt x="1669542" y="984504"/>
                </a:lnTo>
                <a:lnTo>
                  <a:pt x="1947672" y="942594"/>
                </a:lnTo>
                <a:lnTo>
                  <a:pt x="2225040" y="976122"/>
                </a:lnTo>
                <a:lnTo>
                  <a:pt x="2503170" y="870966"/>
                </a:lnTo>
                <a:lnTo>
                  <a:pt x="2780538" y="656082"/>
                </a:lnTo>
                <a:lnTo>
                  <a:pt x="3057906" y="538734"/>
                </a:lnTo>
                <a:lnTo>
                  <a:pt x="3336036" y="492252"/>
                </a:lnTo>
                <a:lnTo>
                  <a:pt x="3613404" y="273558"/>
                </a:lnTo>
                <a:lnTo>
                  <a:pt x="3890772" y="88392"/>
                </a:lnTo>
                <a:lnTo>
                  <a:pt x="4168902" y="13868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583179" y="3913632"/>
            <a:ext cx="4446270" cy="1405890"/>
          </a:xfrm>
          <a:custGeom>
            <a:avLst/>
            <a:gdLst/>
            <a:ahLst/>
            <a:cxnLst/>
            <a:rect l="l" t="t" r="r" b="b"/>
            <a:pathLst>
              <a:path w="4446270" h="1405889">
                <a:moveTo>
                  <a:pt x="0" y="1367790"/>
                </a:moveTo>
                <a:lnTo>
                  <a:pt x="277368" y="1405890"/>
                </a:lnTo>
                <a:lnTo>
                  <a:pt x="559308" y="1405890"/>
                </a:lnTo>
                <a:lnTo>
                  <a:pt x="836676" y="1338834"/>
                </a:lnTo>
                <a:lnTo>
                  <a:pt x="1114806" y="1242060"/>
                </a:lnTo>
                <a:lnTo>
                  <a:pt x="1392174" y="1136904"/>
                </a:lnTo>
                <a:lnTo>
                  <a:pt x="1669542" y="922020"/>
                </a:lnTo>
                <a:lnTo>
                  <a:pt x="1947672" y="765810"/>
                </a:lnTo>
                <a:lnTo>
                  <a:pt x="2225040" y="1027176"/>
                </a:lnTo>
                <a:lnTo>
                  <a:pt x="2503170" y="871728"/>
                </a:lnTo>
                <a:lnTo>
                  <a:pt x="2780538" y="711708"/>
                </a:lnTo>
                <a:lnTo>
                  <a:pt x="3057906" y="618744"/>
                </a:lnTo>
                <a:lnTo>
                  <a:pt x="3336036" y="505206"/>
                </a:lnTo>
                <a:lnTo>
                  <a:pt x="3613404" y="303276"/>
                </a:lnTo>
                <a:lnTo>
                  <a:pt x="3890772" y="265176"/>
                </a:lnTo>
                <a:lnTo>
                  <a:pt x="4168902" y="21488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583179" y="4023359"/>
            <a:ext cx="4446270" cy="1325880"/>
          </a:xfrm>
          <a:custGeom>
            <a:avLst/>
            <a:gdLst/>
            <a:ahLst/>
            <a:cxnLst/>
            <a:rect l="l" t="t" r="r" b="b"/>
            <a:pathLst>
              <a:path w="4446270" h="1325879">
                <a:moveTo>
                  <a:pt x="0" y="1258062"/>
                </a:moveTo>
                <a:lnTo>
                  <a:pt x="277368" y="1300734"/>
                </a:lnTo>
                <a:lnTo>
                  <a:pt x="559308" y="1325880"/>
                </a:lnTo>
                <a:lnTo>
                  <a:pt x="836676" y="1275588"/>
                </a:lnTo>
                <a:lnTo>
                  <a:pt x="1114806" y="1144524"/>
                </a:lnTo>
                <a:lnTo>
                  <a:pt x="1392174" y="1027176"/>
                </a:lnTo>
                <a:lnTo>
                  <a:pt x="1669542" y="875538"/>
                </a:lnTo>
                <a:lnTo>
                  <a:pt x="1947672" y="816102"/>
                </a:lnTo>
                <a:lnTo>
                  <a:pt x="2225040" y="1022604"/>
                </a:lnTo>
                <a:lnTo>
                  <a:pt x="2503170" y="854202"/>
                </a:lnTo>
                <a:lnTo>
                  <a:pt x="2780538" y="694182"/>
                </a:lnTo>
                <a:lnTo>
                  <a:pt x="3057906" y="630936"/>
                </a:lnTo>
                <a:lnTo>
                  <a:pt x="3336036" y="505206"/>
                </a:lnTo>
                <a:lnTo>
                  <a:pt x="3613404" y="361950"/>
                </a:lnTo>
                <a:lnTo>
                  <a:pt x="3890772" y="243840"/>
                </a:lnTo>
                <a:lnTo>
                  <a:pt x="4168902" y="18059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583179" y="4023359"/>
            <a:ext cx="4446270" cy="1334770"/>
          </a:xfrm>
          <a:custGeom>
            <a:avLst/>
            <a:gdLst/>
            <a:ahLst/>
            <a:cxnLst/>
            <a:rect l="l" t="t" r="r" b="b"/>
            <a:pathLst>
              <a:path w="4446270" h="1334770">
                <a:moveTo>
                  <a:pt x="0" y="1258062"/>
                </a:moveTo>
                <a:lnTo>
                  <a:pt x="277368" y="1287780"/>
                </a:lnTo>
                <a:lnTo>
                  <a:pt x="559308" y="1334262"/>
                </a:lnTo>
                <a:lnTo>
                  <a:pt x="836676" y="1283970"/>
                </a:lnTo>
                <a:lnTo>
                  <a:pt x="1114806" y="1241298"/>
                </a:lnTo>
                <a:lnTo>
                  <a:pt x="1392174" y="1140714"/>
                </a:lnTo>
                <a:lnTo>
                  <a:pt x="1669542" y="1027176"/>
                </a:lnTo>
                <a:lnTo>
                  <a:pt x="1947672" y="972312"/>
                </a:lnTo>
                <a:lnTo>
                  <a:pt x="2225040" y="1047750"/>
                </a:lnTo>
                <a:lnTo>
                  <a:pt x="2503170" y="989076"/>
                </a:lnTo>
                <a:lnTo>
                  <a:pt x="2780538" y="832866"/>
                </a:lnTo>
                <a:lnTo>
                  <a:pt x="3057906" y="803910"/>
                </a:lnTo>
                <a:lnTo>
                  <a:pt x="3336036" y="698754"/>
                </a:lnTo>
                <a:lnTo>
                  <a:pt x="3613404" y="437388"/>
                </a:lnTo>
                <a:lnTo>
                  <a:pt x="3890772" y="310896"/>
                </a:lnTo>
                <a:lnTo>
                  <a:pt x="4168902" y="235458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83179" y="4094988"/>
            <a:ext cx="4446270" cy="1229360"/>
          </a:xfrm>
          <a:custGeom>
            <a:avLst/>
            <a:gdLst/>
            <a:ahLst/>
            <a:cxnLst/>
            <a:rect l="l" t="t" r="r" b="b"/>
            <a:pathLst>
              <a:path w="4446270" h="1229360">
                <a:moveTo>
                  <a:pt x="0" y="1186434"/>
                </a:moveTo>
                <a:lnTo>
                  <a:pt x="277368" y="1199388"/>
                </a:lnTo>
                <a:lnTo>
                  <a:pt x="559308" y="1229106"/>
                </a:lnTo>
                <a:lnTo>
                  <a:pt x="836676" y="1123950"/>
                </a:lnTo>
                <a:lnTo>
                  <a:pt x="1114806" y="1014222"/>
                </a:lnTo>
                <a:lnTo>
                  <a:pt x="1392174" y="854202"/>
                </a:lnTo>
                <a:lnTo>
                  <a:pt x="1669542" y="849630"/>
                </a:lnTo>
                <a:lnTo>
                  <a:pt x="1947672" y="765810"/>
                </a:lnTo>
                <a:lnTo>
                  <a:pt x="2225040" y="950976"/>
                </a:lnTo>
                <a:lnTo>
                  <a:pt x="2503170" y="807720"/>
                </a:lnTo>
                <a:lnTo>
                  <a:pt x="2780538" y="664464"/>
                </a:lnTo>
                <a:lnTo>
                  <a:pt x="3057906" y="597408"/>
                </a:lnTo>
                <a:lnTo>
                  <a:pt x="3336036" y="517398"/>
                </a:lnTo>
                <a:lnTo>
                  <a:pt x="3613404" y="327659"/>
                </a:lnTo>
                <a:lnTo>
                  <a:pt x="3890772" y="265175"/>
                </a:lnTo>
                <a:lnTo>
                  <a:pt x="4168902" y="185165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85BC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83179" y="4069079"/>
            <a:ext cx="4446270" cy="1267460"/>
          </a:xfrm>
          <a:custGeom>
            <a:avLst/>
            <a:gdLst/>
            <a:ahLst/>
            <a:cxnLst/>
            <a:rect l="l" t="t" r="r" b="b"/>
            <a:pathLst>
              <a:path w="4446270" h="1267460">
                <a:moveTo>
                  <a:pt x="0" y="1212342"/>
                </a:moveTo>
                <a:lnTo>
                  <a:pt x="277368" y="1258824"/>
                </a:lnTo>
                <a:lnTo>
                  <a:pt x="559308" y="1267206"/>
                </a:lnTo>
                <a:lnTo>
                  <a:pt x="836676" y="1203960"/>
                </a:lnTo>
                <a:lnTo>
                  <a:pt x="1114806" y="1103376"/>
                </a:lnTo>
                <a:lnTo>
                  <a:pt x="1669542" y="733044"/>
                </a:lnTo>
                <a:lnTo>
                  <a:pt x="1947672" y="707898"/>
                </a:lnTo>
                <a:lnTo>
                  <a:pt x="2225040" y="973074"/>
                </a:lnTo>
                <a:lnTo>
                  <a:pt x="2503170" y="829818"/>
                </a:lnTo>
                <a:lnTo>
                  <a:pt x="2780538" y="648462"/>
                </a:lnTo>
                <a:lnTo>
                  <a:pt x="3057906" y="601980"/>
                </a:lnTo>
                <a:lnTo>
                  <a:pt x="3336036" y="471678"/>
                </a:lnTo>
                <a:lnTo>
                  <a:pt x="3613404" y="413004"/>
                </a:lnTo>
                <a:lnTo>
                  <a:pt x="3890772" y="286512"/>
                </a:lnTo>
                <a:lnTo>
                  <a:pt x="4168902" y="223266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583179" y="4111752"/>
            <a:ext cx="4446270" cy="1275715"/>
          </a:xfrm>
          <a:custGeom>
            <a:avLst/>
            <a:gdLst/>
            <a:ahLst/>
            <a:cxnLst/>
            <a:rect l="l" t="t" r="r" b="b"/>
            <a:pathLst>
              <a:path w="4446270" h="1275714">
                <a:moveTo>
                  <a:pt x="0" y="1169670"/>
                </a:moveTo>
                <a:lnTo>
                  <a:pt x="277368" y="1232916"/>
                </a:lnTo>
                <a:lnTo>
                  <a:pt x="559308" y="1275588"/>
                </a:lnTo>
                <a:lnTo>
                  <a:pt x="836676" y="1220724"/>
                </a:lnTo>
                <a:lnTo>
                  <a:pt x="1114806" y="1165860"/>
                </a:lnTo>
                <a:lnTo>
                  <a:pt x="1392174" y="1072896"/>
                </a:lnTo>
                <a:lnTo>
                  <a:pt x="1669542" y="942594"/>
                </a:lnTo>
                <a:lnTo>
                  <a:pt x="1947672" y="867156"/>
                </a:lnTo>
                <a:lnTo>
                  <a:pt x="2225040" y="1022604"/>
                </a:lnTo>
                <a:lnTo>
                  <a:pt x="2503170" y="925830"/>
                </a:lnTo>
                <a:lnTo>
                  <a:pt x="2780538" y="803910"/>
                </a:lnTo>
                <a:lnTo>
                  <a:pt x="3057906" y="736092"/>
                </a:lnTo>
                <a:lnTo>
                  <a:pt x="3336036" y="643890"/>
                </a:lnTo>
                <a:lnTo>
                  <a:pt x="3613404" y="433578"/>
                </a:lnTo>
                <a:lnTo>
                  <a:pt x="3890772" y="281940"/>
                </a:lnTo>
                <a:lnTo>
                  <a:pt x="4168902" y="222504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83179" y="3980688"/>
            <a:ext cx="4446270" cy="1372870"/>
          </a:xfrm>
          <a:custGeom>
            <a:avLst/>
            <a:gdLst/>
            <a:ahLst/>
            <a:cxnLst/>
            <a:rect l="l" t="t" r="r" b="b"/>
            <a:pathLst>
              <a:path w="4446270" h="1372870">
                <a:moveTo>
                  <a:pt x="0" y="1300734"/>
                </a:moveTo>
                <a:lnTo>
                  <a:pt x="277368" y="1372362"/>
                </a:lnTo>
                <a:lnTo>
                  <a:pt x="559308" y="1347216"/>
                </a:lnTo>
                <a:lnTo>
                  <a:pt x="836676" y="1309116"/>
                </a:lnTo>
                <a:lnTo>
                  <a:pt x="1114806" y="1203960"/>
                </a:lnTo>
                <a:lnTo>
                  <a:pt x="1392174" y="1132332"/>
                </a:lnTo>
                <a:lnTo>
                  <a:pt x="1669542" y="989838"/>
                </a:lnTo>
                <a:lnTo>
                  <a:pt x="1947672" y="926592"/>
                </a:lnTo>
                <a:lnTo>
                  <a:pt x="2225040" y="1111758"/>
                </a:lnTo>
                <a:lnTo>
                  <a:pt x="2503170" y="1002030"/>
                </a:lnTo>
                <a:lnTo>
                  <a:pt x="2780538" y="854963"/>
                </a:lnTo>
                <a:lnTo>
                  <a:pt x="3057906" y="791718"/>
                </a:lnTo>
                <a:lnTo>
                  <a:pt x="3336036" y="669798"/>
                </a:lnTo>
                <a:lnTo>
                  <a:pt x="3613404" y="433578"/>
                </a:lnTo>
                <a:lnTo>
                  <a:pt x="3890772" y="286512"/>
                </a:lnTo>
                <a:lnTo>
                  <a:pt x="4168902" y="219456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83179" y="4288535"/>
            <a:ext cx="4446270" cy="1077595"/>
          </a:xfrm>
          <a:custGeom>
            <a:avLst/>
            <a:gdLst/>
            <a:ahLst/>
            <a:cxnLst/>
            <a:rect l="l" t="t" r="r" b="b"/>
            <a:pathLst>
              <a:path w="4446270" h="1077595">
                <a:moveTo>
                  <a:pt x="0" y="992886"/>
                </a:moveTo>
                <a:lnTo>
                  <a:pt x="277368" y="1039368"/>
                </a:lnTo>
                <a:lnTo>
                  <a:pt x="559308" y="1077468"/>
                </a:lnTo>
                <a:lnTo>
                  <a:pt x="836676" y="1014222"/>
                </a:lnTo>
                <a:lnTo>
                  <a:pt x="1114806" y="938784"/>
                </a:lnTo>
                <a:lnTo>
                  <a:pt x="1392174" y="850392"/>
                </a:lnTo>
                <a:lnTo>
                  <a:pt x="1669542" y="765810"/>
                </a:lnTo>
                <a:lnTo>
                  <a:pt x="1947672" y="673608"/>
                </a:lnTo>
                <a:lnTo>
                  <a:pt x="2225040" y="837438"/>
                </a:lnTo>
                <a:lnTo>
                  <a:pt x="2503170" y="732282"/>
                </a:lnTo>
                <a:lnTo>
                  <a:pt x="2780538" y="567690"/>
                </a:lnTo>
                <a:lnTo>
                  <a:pt x="3057906" y="500634"/>
                </a:lnTo>
                <a:lnTo>
                  <a:pt x="3336036" y="382524"/>
                </a:lnTo>
                <a:lnTo>
                  <a:pt x="3613404" y="231648"/>
                </a:lnTo>
                <a:lnTo>
                  <a:pt x="3890772" y="151638"/>
                </a:lnTo>
                <a:lnTo>
                  <a:pt x="4168902" y="147066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583179" y="4292346"/>
            <a:ext cx="4446270" cy="1052830"/>
          </a:xfrm>
          <a:custGeom>
            <a:avLst/>
            <a:gdLst/>
            <a:ahLst/>
            <a:cxnLst/>
            <a:rect l="l" t="t" r="r" b="b"/>
            <a:pathLst>
              <a:path w="4446270" h="1052829">
                <a:moveTo>
                  <a:pt x="0" y="989076"/>
                </a:moveTo>
                <a:lnTo>
                  <a:pt x="277368" y="1014983"/>
                </a:lnTo>
                <a:lnTo>
                  <a:pt x="559308" y="1052322"/>
                </a:lnTo>
                <a:lnTo>
                  <a:pt x="836676" y="1014983"/>
                </a:lnTo>
                <a:lnTo>
                  <a:pt x="1114806" y="943355"/>
                </a:lnTo>
                <a:lnTo>
                  <a:pt x="1392174" y="863345"/>
                </a:lnTo>
                <a:lnTo>
                  <a:pt x="1669542" y="749807"/>
                </a:lnTo>
                <a:lnTo>
                  <a:pt x="1947672" y="715517"/>
                </a:lnTo>
                <a:lnTo>
                  <a:pt x="2225040" y="880109"/>
                </a:lnTo>
                <a:lnTo>
                  <a:pt x="2503170" y="766571"/>
                </a:lnTo>
                <a:lnTo>
                  <a:pt x="2780538" y="601979"/>
                </a:lnTo>
                <a:lnTo>
                  <a:pt x="3057906" y="593597"/>
                </a:lnTo>
                <a:lnTo>
                  <a:pt x="3336036" y="454913"/>
                </a:lnTo>
                <a:lnTo>
                  <a:pt x="3613404" y="278129"/>
                </a:lnTo>
                <a:lnTo>
                  <a:pt x="3890772" y="185165"/>
                </a:lnTo>
                <a:lnTo>
                  <a:pt x="4168902" y="164591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83179" y="4405884"/>
            <a:ext cx="4446270" cy="955675"/>
          </a:xfrm>
          <a:custGeom>
            <a:avLst/>
            <a:gdLst/>
            <a:ahLst/>
            <a:cxnLst/>
            <a:rect l="l" t="t" r="r" b="b"/>
            <a:pathLst>
              <a:path w="4446270" h="955675">
                <a:moveTo>
                  <a:pt x="0" y="875538"/>
                </a:moveTo>
                <a:lnTo>
                  <a:pt x="277368" y="918210"/>
                </a:lnTo>
                <a:lnTo>
                  <a:pt x="559308" y="955548"/>
                </a:lnTo>
                <a:lnTo>
                  <a:pt x="836676" y="896874"/>
                </a:lnTo>
                <a:lnTo>
                  <a:pt x="1114806" y="867156"/>
                </a:lnTo>
                <a:lnTo>
                  <a:pt x="1392174" y="821436"/>
                </a:lnTo>
                <a:lnTo>
                  <a:pt x="1669542" y="736854"/>
                </a:lnTo>
                <a:lnTo>
                  <a:pt x="1947672" y="669798"/>
                </a:lnTo>
                <a:lnTo>
                  <a:pt x="2225040" y="762000"/>
                </a:lnTo>
                <a:lnTo>
                  <a:pt x="2503170" y="678180"/>
                </a:lnTo>
                <a:lnTo>
                  <a:pt x="2780538" y="568452"/>
                </a:lnTo>
                <a:lnTo>
                  <a:pt x="3057906" y="530352"/>
                </a:lnTo>
                <a:lnTo>
                  <a:pt x="3336036" y="463296"/>
                </a:lnTo>
                <a:lnTo>
                  <a:pt x="3613404" y="341376"/>
                </a:lnTo>
                <a:lnTo>
                  <a:pt x="3890772" y="214884"/>
                </a:lnTo>
                <a:lnTo>
                  <a:pt x="4168902" y="122682"/>
                </a:lnTo>
                <a:lnTo>
                  <a:pt x="4446270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583179" y="3808476"/>
            <a:ext cx="4446270" cy="1524000"/>
          </a:xfrm>
          <a:custGeom>
            <a:avLst/>
            <a:gdLst/>
            <a:ahLst/>
            <a:cxnLst/>
            <a:rect l="l" t="t" r="r" b="b"/>
            <a:pathLst>
              <a:path w="4446270" h="1524000">
                <a:moveTo>
                  <a:pt x="0" y="1472946"/>
                </a:moveTo>
                <a:lnTo>
                  <a:pt x="277368" y="1511046"/>
                </a:lnTo>
                <a:lnTo>
                  <a:pt x="559308" y="1524000"/>
                </a:lnTo>
                <a:lnTo>
                  <a:pt x="836676" y="1464564"/>
                </a:lnTo>
                <a:lnTo>
                  <a:pt x="1114806" y="1372362"/>
                </a:lnTo>
                <a:lnTo>
                  <a:pt x="1392174" y="1242060"/>
                </a:lnTo>
                <a:lnTo>
                  <a:pt x="1669542" y="1090422"/>
                </a:lnTo>
                <a:lnTo>
                  <a:pt x="1947672" y="1010412"/>
                </a:lnTo>
                <a:lnTo>
                  <a:pt x="2225040" y="1195578"/>
                </a:lnTo>
                <a:lnTo>
                  <a:pt x="2503170" y="1069086"/>
                </a:lnTo>
                <a:lnTo>
                  <a:pt x="2780538" y="896874"/>
                </a:lnTo>
                <a:lnTo>
                  <a:pt x="3057906" y="825246"/>
                </a:lnTo>
                <a:lnTo>
                  <a:pt x="3336036" y="698754"/>
                </a:lnTo>
                <a:lnTo>
                  <a:pt x="3613404" y="480059"/>
                </a:lnTo>
                <a:lnTo>
                  <a:pt x="3890772" y="332232"/>
                </a:lnTo>
                <a:lnTo>
                  <a:pt x="4168902" y="252222"/>
                </a:lnTo>
                <a:lnTo>
                  <a:pt x="4446270" y="0"/>
                </a:lnTo>
              </a:path>
            </a:pathLst>
          </a:custGeom>
          <a:ln w="37858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583179" y="4642103"/>
            <a:ext cx="4446270" cy="694690"/>
          </a:xfrm>
          <a:custGeom>
            <a:avLst/>
            <a:gdLst/>
            <a:ahLst/>
            <a:cxnLst/>
            <a:rect l="l" t="t" r="r" b="b"/>
            <a:pathLst>
              <a:path w="4446270" h="694689">
                <a:moveTo>
                  <a:pt x="0" y="639318"/>
                </a:moveTo>
                <a:lnTo>
                  <a:pt x="277368" y="694182"/>
                </a:lnTo>
                <a:lnTo>
                  <a:pt x="559308" y="694182"/>
                </a:lnTo>
                <a:lnTo>
                  <a:pt x="836676" y="622554"/>
                </a:lnTo>
                <a:lnTo>
                  <a:pt x="1114806" y="585216"/>
                </a:lnTo>
                <a:lnTo>
                  <a:pt x="1392174" y="521970"/>
                </a:lnTo>
                <a:lnTo>
                  <a:pt x="1669542" y="412242"/>
                </a:lnTo>
                <a:lnTo>
                  <a:pt x="1947672" y="475488"/>
                </a:lnTo>
                <a:lnTo>
                  <a:pt x="2225040" y="622554"/>
                </a:lnTo>
                <a:lnTo>
                  <a:pt x="2503170" y="568452"/>
                </a:lnTo>
                <a:lnTo>
                  <a:pt x="2780538" y="433578"/>
                </a:lnTo>
                <a:lnTo>
                  <a:pt x="3057906" y="441960"/>
                </a:lnTo>
                <a:lnTo>
                  <a:pt x="3336036" y="336804"/>
                </a:lnTo>
                <a:lnTo>
                  <a:pt x="3613404" y="176784"/>
                </a:lnTo>
                <a:lnTo>
                  <a:pt x="3890772" y="147066"/>
                </a:lnTo>
                <a:lnTo>
                  <a:pt x="4168902" y="160020"/>
                </a:lnTo>
                <a:lnTo>
                  <a:pt x="4446270" y="0"/>
                </a:lnTo>
              </a:path>
            </a:pathLst>
          </a:custGeom>
          <a:ln w="37858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168905" y="5216167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1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168905" y="4859550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2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68905" y="4502932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3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168905" y="4146316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4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68905" y="3789699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5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168905" y="3433082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6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68905" y="3076465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7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68905" y="2719848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8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168905" y="2363231"/>
            <a:ext cx="22161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>
                <a:latin typeface="Arial"/>
                <a:cs typeface="Arial"/>
              </a:rPr>
              <a:t>$</a:t>
            </a:r>
            <a:r>
              <a:rPr dirty="0" sz="600" spc="30">
                <a:latin typeface="Arial"/>
                <a:cs typeface="Arial"/>
              </a:rPr>
              <a:t>9</a:t>
            </a:r>
            <a:r>
              <a:rPr dirty="0" sz="600" spc="-10">
                <a:latin typeface="Arial"/>
                <a:cs typeface="Arial"/>
              </a:rPr>
              <a:t>.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 spc="1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577845" y="5709665"/>
            <a:ext cx="166116" cy="103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55214" y="5709665"/>
            <a:ext cx="173736" cy="1074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133344" y="5709665"/>
            <a:ext cx="172720" cy="1043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10711" y="5709665"/>
            <a:ext cx="171450" cy="105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88841" y="5709665"/>
            <a:ext cx="174498" cy="104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966209" y="5709665"/>
            <a:ext cx="172720" cy="1043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44340" y="5709665"/>
            <a:ext cx="178308" cy="998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521708" y="5709665"/>
            <a:ext cx="172720" cy="1043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799838" y="5709665"/>
            <a:ext cx="171450" cy="1036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077967" y="5709665"/>
            <a:ext cx="171450" cy="10439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355335" y="5709665"/>
            <a:ext cx="166877" cy="1036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633465" y="5709665"/>
            <a:ext cx="172974" cy="10744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910834" y="5709665"/>
            <a:ext cx="172974" cy="10439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88964" y="5709665"/>
            <a:ext cx="171450" cy="1051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466332" y="5709665"/>
            <a:ext cx="175259" cy="10439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744461" y="5709665"/>
            <a:ext cx="172974" cy="10439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022592" y="5709665"/>
            <a:ext cx="178307" cy="9982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983794" y="3735965"/>
            <a:ext cx="127635" cy="65151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-5">
                <a:latin typeface="Arial"/>
                <a:cs typeface="Arial"/>
              </a:rPr>
              <a:t>Growth </a:t>
            </a:r>
            <a:r>
              <a:rPr dirty="0" sz="700">
                <a:latin typeface="Arial"/>
                <a:cs typeface="Arial"/>
              </a:rPr>
              <a:t>of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 spc="-15">
                <a:latin typeface="Arial"/>
                <a:cs typeface="Arial"/>
              </a:rPr>
              <a:t>$1.00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213607" y="2043333"/>
            <a:ext cx="3340100" cy="405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sng" sz="1050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Private </a:t>
            </a:r>
            <a:r>
              <a:rPr dirty="0" u="sng" sz="1050" spc="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Equity</a:t>
            </a:r>
            <a:r>
              <a:rPr dirty="0" sz="1050" spc="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Performance </a:t>
            </a:r>
            <a:r>
              <a:rPr dirty="0" sz="1050" spc="5">
                <a:latin typeface="Arial"/>
                <a:cs typeface="Arial"/>
              </a:rPr>
              <a:t>among </a:t>
            </a:r>
            <a:r>
              <a:rPr dirty="0" sz="1050" spc="-5">
                <a:latin typeface="Arial"/>
                <a:cs typeface="Arial"/>
              </a:rPr>
              <a:t>State </a:t>
            </a:r>
            <a:r>
              <a:rPr dirty="0" sz="1050" spc="-10">
                <a:latin typeface="Arial"/>
                <a:cs typeface="Arial"/>
              </a:rPr>
              <a:t>Penson </a:t>
            </a:r>
            <a:r>
              <a:rPr dirty="0" sz="1050" spc="-5">
                <a:latin typeface="Arial"/>
                <a:cs typeface="Arial"/>
              </a:rPr>
              <a:t>Funds</a:t>
            </a:r>
            <a:endParaRPr sz="1050">
              <a:latin typeface="Arial"/>
              <a:cs typeface="Arial"/>
            </a:endParaRPr>
          </a:p>
          <a:p>
            <a:pPr algn="ctr" marL="841375" marR="832485">
              <a:lnSpc>
                <a:spcPct val="102099"/>
              </a:lnSpc>
            </a:pPr>
            <a:r>
              <a:rPr dirty="0" sz="700" spc="5">
                <a:latin typeface="Arial"/>
                <a:cs typeface="Arial"/>
              </a:rPr>
              <a:t>Covering </a:t>
            </a:r>
            <a:r>
              <a:rPr dirty="0" sz="700" spc="-5">
                <a:latin typeface="Arial"/>
                <a:cs typeface="Arial"/>
              </a:rPr>
              <a:t>16 </a:t>
            </a:r>
            <a:r>
              <a:rPr dirty="0" sz="700" spc="-10">
                <a:latin typeface="Arial"/>
                <a:cs typeface="Arial"/>
              </a:rPr>
              <a:t>Years </a:t>
            </a:r>
            <a:r>
              <a:rPr dirty="0" sz="700" spc="5">
                <a:latin typeface="Arial"/>
                <a:cs typeface="Arial"/>
              </a:rPr>
              <a:t>ending </a:t>
            </a:r>
            <a:r>
              <a:rPr dirty="0" sz="700" spc="10">
                <a:latin typeface="Arial"/>
                <a:cs typeface="Arial"/>
              </a:rPr>
              <a:t>June </a:t>
            </a:r>
            <a:r>
              <a:rPr dirty="0" sz="700" spc="5">
                <a:latin typeface="Arial"/>
                <a:cs typeface="Arial"/>
              </a:rPr>
              <a:t>30, </a:t>
            </a:r>
            <a:r>
              <a:rPr dirty="0" sz="700" spc="-20">
                <a:latin typeface="Arial"/>
                <a:cs typeface="Arial"/>
              </a:rPr>
              <a:t>2017  </a:t>
            </a:r>
            <a:r>
              <a:rPr dirty="0" sz="700" spc="10">
                <a:latin typeface="Arial"/>
                <a:cs typeface="Arial"/>
              </a:rPr>
              <a:t>Growth </a:t>
            </a:r>
            <a:r>
              <a:rPr dirty="0" sz="700" spc="5">
                <a:latin typeface="Arial"/>
                <a:cs typeface="Arial"/>
              </a:rPr>
              <a:t>of</a:t>
            </a:r>
            <a:r>
              <a:rPr dirty="0" sz="700" spc="75">
                <a:latin typeface="Arial"/>
                <a:cs typeface="Arial"/>
              </a:rPr>
              <a:t> </a:t>
            </a:r>
            <a:r>
              <a:rPr dirty="0" sz="700" spc="-15">
                <a:latin typeface="Arial"/>
                <a:cs typeface="Arial"/>
              </a:rPr>
              <a:t>$1.00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269480" y="2587751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538976" y="2312506"/>
            <a:ext cx="1286510" cy="32385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ts val="60"/>
              </a:lnSpc>
              <a:tabLst>
                <a:tab pos="628650" algn="l"/>
              </a:tabLst>
            </a:pPr>
            <a:r>
              <a:rPr dirty="0" u="sng" sz="700" spc="5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5">
                <a:uFill>
                  <a:solidFill>
                    <a:srgbClr val="D8D8D8"/>
                  </a:solidFill>
                </a:uFill>
                <a:latin typeface="Arial"/>
                <a:cs typeface="Arial"/>
              </a:rPr>
              <a:t>	</a:t>
            </a:r>
            <a:r>
              <a:rPr dirty="0" sz="700" spc="5">
                <a:latin typeface="Arial"/>
                <a:cs typeface="Arial"/>
              </a:rPr>
              <a:t>   </a:t>
            </a:r>
            <a:r>
              <a:rPr dirty="0" sz="700" spc="20">
                <a:latin typeface="Arial"/>
                <a:cs typeface="Arial"/>
              </a:rPr>
              <a:t> </a:t>
            </a:r>
            <a:r>
              <a:rPr dirty="0" u="sng" sz="700" spc="5">
                <a:uFill>
                  <a:solidFill>
                    <a:srgbClr val="BEBEBE"/>
                  </a:solidFill>
                </a:uFill>
                <a:latin typeface="Arial"/>
                <a:cs typeface="Arial"/>
              </a:rPr>
              <a:t> </a:t>
            </a:r>
            <a:r>
              <a:rPr dirty="0" u="sng" sz="700" spc="70">
                <a:uFill>
                  <a:solidFill>
                    <a:srgbClr val="BEBEBE"/>
                  </a:solidFill>
                </a:uFill>
                <a:latin typeface="Arial"/>
                <a:cs typeface="Arial"/>
              </a:rPr>
              <a:t> </a:t>
            </a:r>
            <a:endParaRPr sz="700">
              <a:latin typeface="Arial"/>
              <a:cs typeface="Arial"/>
            </a:endParaRPr>
          </a:p>
          <a:p>
            <a:pPr marL="852169">
              <a:lnSpc>
                <a:spcPts val="480"/>
              </a:lnSpc>
            </a:pPr>
            <a:r>
              <a:rPr dirty="0" sz="500" spc="-15">
                <a:latin typeface="Arial"/>
                <a:cs typeface="Arial"/>
              </a:rPr>
              <a:t>State11</a:t>
            </a:r>
            <a:r>
              <a:rPr dirty="0" sz="500" spc="70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14.3%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852169">
              <a:lnSpc>
                <a:spcPct val="100000"/>
              </a:lnSpc>
            </a:pPr>
            <a:r>
              <a:rPr dirty="0" sz="500" spc="-15">
                <a:latin typeface="Arial"/>
                <a:cs typeface="Arial"/>
              </a:rPr>
              <a:t>State18</a:t>
            </a:r>
            <a:r>
              <a:rPr dirty="0" sz="500" spc="70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13.0%</a:t>
            </a:r>
            <a:endParaRPr sz="5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7269480" y="2731007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ABCD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7378700" y="2679543"/>
            <a:ext cx="44704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State21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12.9%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269480" y="2878073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7378700" y="2824323"/>
            <a:ext cx="44704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State12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12.3%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269480" y="3021329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269480" y="31645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7378700" y="2968341"/>
            <a:ext cx="447040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State13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11.4%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10">
                <a:latin typeface="Arial"/>
                <a:cs typeface="Arial"/>
              </a:rPr>
              <a:t>State3</a:t>
            </a:r>
            <a:r>
              <a:rPr dirty="0" sz="500" spc="10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11.3%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269480" y="3311652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7378700" y="3257901"/>
            <a:ext cx="41465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State9</a:t>
            </a:r>
            <a:r>
              <a:rPr dirty="0" sz="500" spc="8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11.2%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269480" y="3454908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D7AC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7378700" y="3402681"/>
            <a:ext cx="447040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State19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10.9%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269480" y="3601973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7378700" y="3547461"/>
            <a:ext cx="41465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State8</a:t>
            </a:r>
            <a:r>
              <a:rPr dirty="0" sz="500" spc="8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10.7%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269480" y="3745229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269480" y="38884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7378700" y="3692242"/>
            <a:ext cx="447040" cy="2457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State5</a:t>
            </a:r>
            <a:r>
              <a:rPr dirty="0" sz="500" spc="10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10.1%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500" spc="-15">
                <a:latin typeface="Arial"/>
                <a:cs typeface="Arial"/>
              </a:rPr>
              <a:t>State16</a:t>
            </a:r>
            <a:r>
              <a:rPr dirty="0" sz="500" spc="9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10.4%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269480" y="4035552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7378700" y="3981039"/>
            <a:ext cx="41465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State15</a:t>
            </a:r>
            <a:r>
              <a:rPr dirty="0" sz="500" spc="10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9.9%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269480" y="4178808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7378700" y="4125819"/>
            <a:ext cx="41465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State10</a:t>
            </a:r>
            <a:r>
              <a:rPr dirty="0" sz="500" spc="10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9.9%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269480" y="4322064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85BC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269480" y="4469129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7378700" y="4270599"/>
            <a:ext cx="41465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State17</a:t>
            </a:r>
            <a:r>
              <a:rPr dirty="0" sz="500" spc="90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9.6%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15">
                <a:latin typeface="Arial"/>
                <a:cs typeface="Arial"/>
              </a:rPr>
              <a:t>State20</a:t>
            </a:r>
            <a:r>
              <a:rPr dirty="0" sz="500" spc="90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9.7%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269480" y="461238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 txBox="1"/>
          <p:nvPr/>
        </p:nvSpPr>
        <p:spPr>
          <a:xfrm>
            <a:off x="7378700" y="4560159"/>
            <a:ext cx="37909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State1</a:t>
            </a:r>
            <a:r>
              <a:rPr dirty="0" sz="500" spc="85">
                <a:latin typeface="Arial"/>
                <a:cs typeface="Arial"/>
              </a:rPr>
              <a:t> </a:t>
            </a:r>
            <a:r>
              <a:rPr dirty="0" sz="500" spc="-20">
                <a:latin typeface="Arial"/>
                <a:cs typeface="Arial"/>
              </a:rPr>
              <a:t>9.5%</a:t>
            </a:r>
            <a:endParaRPr sz="5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269480" y="4755641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7378700" y="4704939"/>
            <a:ext cx="41465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5">
                <a:latin typeface="Arial"/>
                <a:cs typeface="Arial"/>
              </a:rPr>
              <a:t>State14</a:t>
            </a:r>
            <a:r>
              <a:rPr dirty="0" sz="500" spc="10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9.2%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269480" y="4902708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7378700" y="4848957"/>
            <a:ext cx="37909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State7</a:t>
            </a:r>
            <a:r>
              <a:rPr dirty="0" sz="500" spc="85">
                <a:latin typeface="Arial"/>
                <a:cs typeface="Arial"/>
              </a:rPr>
              <a:t> </a:t>
            </a:r>
            <a:r>
              <a:rPr dirty="0" sz="500" spc="-20">
                <a:latin typeface="Arial"/>
                <a:cs typeface="Arial"/>
              </a:rPr>
              <a:t>8.7%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7269480" y="5045964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269480" y="5193029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12623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7378700" y="4993737"/>
            <a:ext cx="395605" cy="2463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State </a:t>
            </a:r>
            <a:r>
              <a:rPr dirty="0" sz="500" spc="-5">
                <a:latin typeface="Arial"/>
                <a:cs typeface="Arial"/>
              </a:rPr>
              <a:t>2</a:t>
            </a:r>
            <a:r>
              <a:rPr dirty="0" sz="500" spc="60">
                <a:latin typeface="Arial"/>
                <a:cs typeface="Arial"/>
              </a:rPr>
              <a:t> </a:t>
            </a:r>
            <a:r>
              <a:rPr dirty="0" sz="500" spc="-20">
                <a:latin typeface="Arial"/>
                <a:cs typeface="Arial"/>
              </a:rPr>
              <a:t>8.7%</a:t>
            </a:r>
            <a:endParaRPr sz="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00" spc="-10">
                <a:latin typeface="Arial"/>
                <a:cs typeface="Arial"/>
              </a:rPr>
              <a:t>State </a:t>
            </a:r>
            <a:r>
              <a:rPr dirty="0" sz="500" spc="-5">
                <a:latin typeface="Arial"/>
                <a:cs typeface="Arial"/>
              </a:rPr>
              <a:t>4</a:t>
            </a:r>
            <a:r>
              <a:rPr dirty="0" sz="500" spc="60">
                <a:latin typeface="Arial"/>
                <a:cs typeface="Arial"/>
              </a:rPr>
              <a:t> </a:t>
            </a:r>
            <a:r>
              <a:rPr dirty="0" sz="500" spc="-20">
                <a:latin typeface="Arial"/>
                <a:cs typeface="Arial"/>
              </a:rPr>
              <a:t>8.1%</a:t>
            </a:r>
            <a:endParaRPr sz="5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271004" y="5334000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25234">
            <a:solidFill>
              <a:srgbClr val="1E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271004" y="548182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2523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7378700" y="5283297"/>
            <a:ext cx="592455" cy="318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580"/>
              </a:lnSpc>
              <a:spcBef>
                <a:spcPts val="95"/>
              </a:spcBef>
            </a:pPr>
            <a:r>
              <a:rPr dirty="0" sz="500" spc="-10">
                <a:latin typeface="Arial"/>
                <a:cs typeface="Arial"/>
              </a:rPr>
              <a:t>21 State</a:t>
            </a:r>
            <a:r>
              <a:rPr dirty="0" sz="500" spc="-30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Composite*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70"/>
              </a:lnSpc>
            </a:pPr>
            <a:r>
              <a:rPr dirty="0" sz="500" spc="-10">
                <a:latin typeface="Arial"/>
                <a:cs typeface="Arial"/>
              </a:rPr>
              <a:t>10.7%</a:t>
            </a:r>
            <a:endParaRPr sz="500">
              <a:latin typeface="Arial"/>
              <a:cs typeface="Arial"/>
            </a:endParaRPr>
          </a:p>
          <a:p>
            <a:pPr marL="12700" marR="36830">
              <a:lnSpc>
                <a:spcPts val="560"/>
              </a:lnSpc>
              <a:spcBef>
                <a:spcPts val="40"/>
              </a:spcBef>
            </a:pPr>
            <a:r>
              <a:rPr dirty="0" sz="500" spc="-5">
                <a:latin typeface="Arial"/>
                <a:cs typeface="Arial"/>
              </a:rPr>
              <a:t>Public </a:t>
            </a:r>
            <a:r>
              <a:rPr dirty="0" sz="500" spc="-15">
                <a:latin typeface="Arial"/>
                <a:cs typeface="Arial"/>
              </a:rPr>
              <a:t>Equity  </a:t>
            </a:r>
            <a:r>
              <a:rPr dirty="0" sz="500" spc="-10">
                <a:latin typeface="Arial"/>
                <a:cs typeface="Arial"/>
              </a:rPr>
              <a:t>Benchmark**</a:t>
            </a:r>
            <a:r>
              <a:rPr dirty="0" sz="500" spc="55">
                <a:latin typeface="Arial"/>
                <a:cs typeface="Arial"/>
              </a:rPr>
              <a:t> </a:t>
            </a:r>
            <a:r>
              <a:rPr dirty="0" sz="500" spc="-15">
                <a:latin typeface="Arial"/>
                <a:cs typeface="Arial"/>
              </a:rPr>
              <a:t>6.6%</a:t>
            </a:r>
            <a:endParaRPr sz="500">
              <a:latin typeface="Arial"/>
              <a:cs typeface="Arial"/>
            </a:endParaRPr>
          </a:p>
        </p:txBody>
      </p:sp>
      <p:sp>
        <p:nvSpPr>
          <p:cNvPr id="130" name="object 1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29" name="object 129"/>
          <p:cNvSpPr txBox="1"/>
          <p:nvPr/>
        </p:nvSpPr>
        <p:spPr>
          <a:xfrm>
            <a:off x="2067560" y="5572784"/>
            <a:ext cx="5882640" cy="78549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13664">
              <a:lnSpc>
                <a:spcPct val="100000"/>
              </a:lnSpc>
              <a:spcBef>
                <a:spcPts val="130"/>
              </a:spcBef>
            </a:pPr>
            <a:r>
              <a:rPr dirty="0" sz="600" spc="5">
                <a:latin typeface="Arial"/>
                <a:cs typeface="Arial"/>
              </a:rPr>
              <a:t>$0.00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550">
              <a:latin typeface="Times New Roman"/>
              <a:cs typeface="Times New Roman"/>
            </a:endParaRPr>
          </a:p>
          <a:p>
            <a:pPr marL="2255520">
              <a:lnSpc>
                <a:spcPct val="100000"/>
              </a:lnSpc>
              <a:spcBef>
                <a:spcPts val="5"/>
              </a:spcBef>
            </a:pPr>
            <a:r>
              <a:rPr dirty="0" sz="700" spc="-5">
                <a:latin typeface="Arial"/>
                <a:cs typeface="Arial"/>
              </a:rPr>
              <a:t>Fiscal </a:t>
            </a:r>
            <a:r>
              <a:rPr dirty="0" sz="700" spc="-20">
                <a:latin typeface="Arial"/>
                <a:cs typeface="Arial"/>
              </a:rPr>
              <a:t>Years </a:t>
            </a:r>
            <a:r>
              <a:rPr dirty="0" sz="700">
                <a:latin typeface="Arial"/>
                <a:cs typeface="Arial"/>
              </a:rPr>
              <a:t>ending June</a:t>
            </a:r>
            <a:r>
              <a:rPr dirty="0" sz="700" spc="-114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30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700" spc="-5">
                <a:latin typeface="Calibri"/>
                <a:cs typeface="Calibri"/>
              </a:rPr>
              <a:t>* An </a:t>
            </a:r>
            <a:r>
              <a:rPr dirty="0" sz="700" spc="-10">
                <a:latin typeface="Calibri"/>
                <a:cs typeface="Calibri"/>
              </a:rPr>
              <a:t>equal‐weighted average of </a:t>
            </a:r>
            <a:r>
              <a:rPr dirty="0" sz="700" spc="-5">
                <a:latin typeface="Calibri"/>
                <a:cs typeface="Calibri"/>
              </a:rPr>
              <a:t>all </a:t>
            </a:r>
            <a:r>
              <a:rPr dirty="0" sz="700">
                <a:latin typeface="Calibri"/>
                <a:cs typeface="Calibri"/>
              </a:rPr>
              <a:t>20 </a:t>
            </a:r>
            <a:r>
              <a:rPr dirty="0" sz="700" spc="-10">
                <a:latin typeface="Calibri"/>
                <a:cs typeface="Calibri"/>
              </a:rPr>
              <a:t>state funds who </a:t>
            </a:r>
            <a:r>
              <a:rPr dirty="0" sz="700" spc="-15">
                <a:latin typeface="Calibri"/>
                <a:cs typeface="Calibri"/>
              </a:rPr>
              <a:t>reported </a:t>
            </a:r>
            <a:r>
              <a:rPr dirty="0" sz="700" spc="-10">
                <a:latin typeface="Calibri"/>
                <a:cs typeface="Calibri"/>
              </a:rPr>
              <a:t>private equity returns </a:t>
            </a:r>
            <a:r>
              <a:rPr dirty="0" sz="700" spc="-5">
                <a:latin typeface="Calibri"/>
                <a:cs typeface="Calibri"/>
              </a:rPr>
              <a:t>in annual </a:t>
            </a:r>
            <a:r>
              <a:rPr dirty="0" sz="700" spc="-10">
                <a:latin typeface="Calibri"/>
                <a:cs typeface="Calibri"/>
              </a:rPr>
              <a:t>CAFRs</a:t>
            </a:r>
            <a:r>
              <a:rPr dirty="0" sz="700" spc="2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for </a:t>
            </a:r>
            <a:r>
              <a:rPr dirty="0" sz="700" spc="-5">
                <a:latin typeface="Calibri"/>
                <a:cs typeface="Calibri"/>
              </a:rPr>
              <a:t>June </a:t>
            </a:r>
            <a:r>
              <a:rPr dirty="0" sz="700">
                <a:latin typeface="Calibri"/>
                <a:cs typeface="Calibri"/>
              </a:rPr>
              <a:t>30 </a:t>
            </a:r>
            <a:r>
              <a:rPr dirty="0" sz="700" spc="-5">
                <a:latin typeface="Calibri"/>
                <a:cs typeface="Calibri"/>
              </a:rPr>
              <a:t>fiscal years </a:t>
            </a:r>
            <a:r>
              <a:rPr dirty="0" sz="700">
                <a:latin typeface="Calibri"/>
                <a:cs typeface="Calibri"/>
              </a:rPr>
              <a:t>2002‐2017.</a:t>
            </a:r>
            <a:endParaRPr sz="700">
              <a:latin typeface="Calibri"/>
              <a:cs typeface="Calibri"/>
            </a:endParaRPr>
          </a:p>
          <a:p>
            <a:pPr marL="12700" marR="5080">
              <a:lnSpc>
                <a:spcPct val="102099"/>
              </a:lnSpc>
              <a:spcBef>
                <a:spcPts val="5"/>
              </a:spcBef>
            </a:pPr>
            <a:r>
              <a:rPr dirty="0" sz="700" spc="-15">
                <a:latin typeface="Calibri"/>
                <a:cs typeface="Calibri"/>
              </a:rPr>
              <a:t>** </a:t>
            </a:r>
            <a:r>
              <a:rPr dirty="0" sz="700" spc="-5">
                <a:latin typeface="Calibri"/>
                <a:cs typeface="Calibri"/>
              </a:rPr>
              <a:t>A </a:t>
            </a:r>
            <a:r>
              <a:rPr dirty="0" u="sng" sz="7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public</a:t>
            </a:r>
            <a:r>
              <a:rPr dirty="0" sz="700" spc="-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equity benchmark weighted </a:t>
            </a:r>
            <a:r>
              <a:rPr dirty="0" sz="700">
                <a:latin typeface="Calibri"/>
                <a:cs typeface="Calibri"/>
              </a:rPr>
              <a:t>70% </a:t>
            </a:r>
            <a:r>
              <a:rPr dirty="0" sz="700" spc="-5">
                <a:latin typeface="Calibri"/>
                <a:cs typeface="Calibri"/>
              </a:rPr>
              <a:t>to the </a:t>
            </a:r>
            <a:r>
              <a:rPr dirty="0" sz="700" spc="-15">
                <a:latin typeface="Calibri"/>
                <a:cs typeface="Calibri"/>
              </a:rPr>
              <a:t>Russell </a:t>
            </a:r>
            <a:r>
              <a:rPr dirty="0" sz="700">
                <a:latin typeface="Calibri"/>
                <a:cs typeface="Calibri"/>
              </a:rPr>
              <a:t>3000 </a:t>
            </a:r>
            <a:r>
              <a:rPr dirty="0" sz="700" spc="-10">
                <a:latin typeface="Calibri"/>
                <a:cs typeface="Calibri"/>
              </a:rPr>
              <a:t>Index </a:t>
            </a:r>
            <a:r>
              <a:rPr dirty="0" sz="700" spc="-5">
                <a:latin typeface="Calibri"/>
                <a:cs typeface="Calibri"/>
              </a:rPr>
              <a:t>(6.8% </a:t>
            </a:r>
            <a:r>
              <a:rPr dirty="0" sz="700" spc="-10">
                <a:latin typeface="Calibri"/>
                <a:cs typeface="Calibri"/>
              </a:rPr>
              <a:t>annualized return) </a:t>
            </a:r>
            <a:r>
              <a:rPr dirty="0" sz="700" spc="-5">
                <a:latin typeface="Calibri"/>
                <a:cs typeface="Calibri"/>
              </a:rPr>
              <a:t>and </a:t>
            </a:r>
            <a:r>
              <a:rPr dirty="0" sz="700">
                <a:latin typeface="Calibri"/>
                <a:cs typeface="Calibri"/>
              </a:rPr>
              <a:t>30% </a:t>
            </a:r>
            <a:r>
              <a:rPr dirty="0" sz="700" spc="-5">
                <a:latin typeface="Calibri"/>
                <a:cs typeface="Calibri"/>
              </a:rPr>
              <a:t>to the </a:t>
            </a:r>
            <a:r>
              <a:rPr dirty="0" sz="700">
                <a:latin typeface="Calibri"/>
                <a:cs typeface="Calibri"/>
              </a:rPr>
              <a:t>MSCI </a:t>
            </a:r>
            <a:r>
              <a:rPr dirty="0" sz="700" spc="-5">
                <a:latin typeface="Calibri"/>
                <a:cs typeface="Calibri"/>
              </a:rPr>
              <a:t>ACWI </a:t>
            </a:r>
            <a:r>
              <a:rPr dirty="0" sz="700" spc="-15">
                <a:latin typeface="Calibri"/>
                <a:cs typeface="Calibri"/>
              </a:rPr>
              <a:t>ex US </a:t>
            </a:r>
            <a:r>
              <a:rPr dirty="0" sz="700" spc="-10">
                <a:latin typeface="Calibri"/>
                <a:cs typeface="Calibri"/>
              </a:rPr>
              <a:t>Index </a:t>
            </a:r>
            <a:r>
              <a:rPr dirty="0" sz="700" spc="-5">
                <a:latin typeface="Calibri"/>
                <a:cs typeface="Calibri"/>
              </a:rPr>
              <a:t>(5.9% </a:t>
            </a:r>
            <a:r>
              <a:rPr dirty="0" sz="700" spc="-10">
                <a:latin typeface="Calibri"/>
                <a:cs typeface="Calibri"/>
              </a:rPr>
              <a:t>annualized return),  </a:t>
            </a:r>
            <a:r>
              <a:rPr dirty="0" sz="700" spc="-5">
                <a:latin typeface="Calibri"/>
                <a:cs typeface="Calibri"/>
              </a:rPr>
              <a:t>with </a:t>
            </a:r>
            <a:r>
              <a:rPr dirty="0" sz="700" spc="-10">
                <a:latin typeface="Calibri"/>
                <a:cs typeface="Calibri"/>
              </a:rPr>
              <a:t>assigned weights reflecting Cliffwater's judgement of </a:t>
            </a:r>
            <a:r>
              <a:rPr dirty="0" sz="700" spc="-5">
                <a:latin typeface="Calibri"/>
                <a:cs typeface="Calibri"/>
              </a:rPr>
              <a:t>the </a:t>
            </a:r>
            <a:r>
              <a:rPr dirty="0" sz="700" spc="-10">
                <a:latin typeface="Calibri"/>
                <a:cs typeface="Calibri"/>
              </a:rPr>
              <a:t>US </a:t>
            </a:r>
            <a:r>
              <a:rPr dirty="0" sz="700" spc="-5">
                <a:latin typeface="Calibri"/>
                <a:cs typeface="Calibri"/>
              </a:rPr>
              <a:t>and </a:t>
            </a:r>
            <a:r>
              <a:rPr dirty="0" sz="700" spc="-10">
                <a:latin typeface="Calibri"/>
                <a:cs typeface="Calibri"/>
              </a:rPr>
              <a:t>non‐US content of </a:t>
            </a:r>
            <a:r>
              <a:rPr dirty="0" sz="700" spc="-5">
                <a:latin typeface="Calibri"/>
                <a:cs typeface="Calibri"/>
              </a:rPr>
              <a:t>a </a:t>
            </a:r>
            <a:r>
              <a:rPr dirty="0" sz="700" spc="-10">
                <a:latin typeface="Calibri"/>
                <a:cs typeface="Calibri"/>
              </a:rPr>
              <a:t>diversified private equity</a:t>
            </a:r>
            <a:r>
              <a:rPr dirty="0" sz="700" spc="-75">
                <a:latin typeface="Calibri"/>
                <a:cs typeface="Calibri"/>
              </a:rPr>
              <a:t> </a:t>
            </a:r>
            <a:r>
              <a:rPr dirty="0" sz="700" spc="-10">
                <a:latin typeface="Calibri"/>
                <a:cs typeface="Calibri"/>
              </a:rPr>
              <a:t>portfolio.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00"/>
              </a:spcBef>
            </a:pPr>
            <a:r>
              <a:rPr dirty="0"/>
              <a:t>7. Private Equity Fees &amp; Gross-of-Fee</a:t>
            </a:r>
            <a:r>
              <a:rPr dirty="0" spc="-90"/>
              <a:t> </a:t>
            </a:r>
            <a:r>
              <a:rPr dirty="0"/>
              <a:t>Performance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9966" y="3882464"/>
            <a:ext cx="64579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5" i="1">
                <a:latin typeface="Arial"/>
                <a:cs typeface="Arial"/>
              </a:rPr>
              <a:t>Implied</a:t>
            </a:r>
            <a:r>
              <a:rPr dirty="0" sz="850" spc="-50" i="1">
                <a:latin typeface="Arial"/>
                <a:cs typeface="Arial"/>
              </a:rPr>
              <a:t> </a:t>
            </a:r>
            <a:r>
              <a:rPr dirty="0" sz="850" i="1">
                <a:latin typeface="Arial"/>
                <a:cs typeface="Arial"/>
              </a:rPr>
              <a:t>TVPI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26502" y="3882464"/>
            <a:ext cx="28511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5" i="1">
                <a:latin typeface="Arial"/>
                <a:cs typeface="Arial"/>
              </a:rPr>
              <a:t>2.49x</a:t>
            </a:r>
            <a:endParaRPr sz="85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31237" y="2309050"/>
          <a:ext cx="2414905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3855"/>
                <a:gridCol w="772159"/>
              </a:tblGrid>
              <a:tr h="139445">
                <a:tc>
                  <a:txBody>
                    <a:bodyPr/>
                    <a:lstStyle/>
                    <a:p>
                      <a:pPr marL="20320">
                        <a:lnSpc>
                          <a:spcPts val="960"/>
                        </a:lnSpc>
                        <a:spcBef>
                          <a:spcPts val="3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Fund</a:t>
                      </a:r>
                      <a:r>
                        <a:rPr dirty="0" sz="8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Assumptions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DCE6F0"/>
                    </a:solidFill>
                  </a:tcPr>
                </a:tc>
              </a:tr>
              <a:tr h="194106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  <a:spcBef>
                          <a:spcPts val="425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Total Commitments</a:t>
                      </a:r>
                      <a:r>
                        <a:rPr dirty="0" sz="85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($m)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000"/>
                        </a:lnSpc>
                        <a:spcBef>
                          <a:spcPts val="425"/>
                        </a:spcBef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$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2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</a:tr>
              <a:tr h="139828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Investment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Period</a:t>
                      </a:r>
                      <a:r>
                        <a:rPr dirty="0" sz="85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(yrs)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000"/>
                        </a:lnSpc>
                      </a:pP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9828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Fund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8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(yrs)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335">
                        <a:lnSpc>
                          <a:spcPts val="1000"/>
                        </a:lnSpc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9828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Max %</a:t>
                      </a:r>
                      <a:r>
                        <a:rPr dirty="0" sz="85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25">
                          <a:latin typeface="Arial"/>
                          <a:cs typeface="Arial"/>
                        </a:rPr>
                        <a:t>Funded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ts val="1000"/>
                        </a:lnSpc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%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9828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850">
                          <a:latin typeface="Arial"/>
                          <a:cs typeface="Arial"/>
                        </a:rPr>
                        <a:t>Expected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Return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ts val="1000"/>
                        </a:lnSpc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%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0515">
                <a:tc>
                  <a:txBody>
                    <a:bodyPr/>
                    <a:lstStyle/>
                    <a:p>
                      <a:pPr marL="17780">
                        <a:lnSpc>
                          <a:spcPts val="1015"/>
                        </a:lnSpc>
                      </a:pPr>
                      <a:r>
                        <a:rPr dirty="0" sz="850" spc="-15">
                          <a:latin typeface="Arial"/>
                          <a:cs typeface="Arial"/>
                        </a:rPr>
                        <a:t>Standard</a:t>
                      </a:r>
                      <a:r>
                        <a:rPr dirty="0" sz="8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Deviation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ts val="1015"/>
                        </a:lnSpc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%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8590">
                <a:tc>
                  <a:txBody>
                    <a:bodyPr/>
                    <a:lstStyle/>
                    <a:p>
                      <a:pPr marL="15875">
                        <a:lnSpc>
                          <a:spcPts val="1000"/>
                        </a:lnSpc>
                        <a:spcBef>
                          <a:spcPts val="6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Investment</a:t>
                      </a:r>
                      <a:r>
                        <a:rPr dirty="0" sz="8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5">
                          <a:latin typeface="Arial"/>
                          <a:cs typeface="Arial"/>
                        </a:rPr>
                        <a:t>Assumptions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solidFill>
                      <a:srgbClr val="DCE6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DCE6F0"/>
                    </a:solidFill>
                  </a:tcPr>
                </a:tc>
              </a:tr>
              <a:tr h="139825">
                <a:tc>
                  <a:txBody>
                    <a:bodyPr/>
                    <a:lstStyle/>
                    <a:p>
                      <a:pPr marL="17780">
                        <a:lnSpc>
                          <a:spcPts val="1000"/>
                        </a:lnSpc>
                      </a:pPr>
                      <a:r>
                        <a:rPr dirty="0" sz="850">
                          <a:latin typeface="Arial"/>
                          <a:cs typeface="Arial"/>
                        </a:rPr>
                        <a:t>Avg.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Holding</a:t>
                      </a:r>
                      <a:r>
                        <a:rPr dirty="0" sz="8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Period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700">
                        <a:lnSpc>
                          <a:spcPts val="1000"/>
                        </a:lnSpc>
                      </a:pP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63641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Average</a:t>
                      </a:r>
                      <a:r>
                        <a:rPr dirty="0" sz="8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50" spc="-10">
                          <a:latin typeface="Arial"/>
                          <a:cs typeface="Arial"/>
                        </a:rPr>
                        <a:t>IRR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415">
                        <a:lnSpc>
                          <a:spcPct val="100000"/>
                        </a:lnSpc>
                      </a:pPr>
                      <a:r>
                        <a:rPr dirty="0" sz="850" spc="-2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850" spc="-1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2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%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728807" y="4152072"/>
            <a:ext cx="2415606" cy="145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24980" y="2100833"/>
            <a:ext cx="0" cy="4099560"/>
          </a:xfrm>
          <a:custGeom>
            <a:avLst/>
            <a:gdLst/>
            <a:ahLst/>
            <a:cxnLst/>
            <a:rect l="l" t="t" r="r" b="b"/>
            <a:pathLst>
              <a:path w="0" h="4099560">
                <a:moveTo>
                  <a:pt x="0" y="0"/>
                </a:moveTo>
                <a:lnTo>
                  <a:pt x="0" y="4099560"/>
                </a:lnTo>
              </a:path>
            </a:pathLst>
          </a:custGeom>
          <a:ln w="12954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91305" y="5084826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1305" y="449656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91305" y="390829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1305" y="3320034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91305" y="27317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03704" y="5673090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8861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16935" y="5673090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8861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42638" y="5673090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8861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45964" y="5673090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8861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59196" y="5673090"/>
            <a:ext cx="0" cy="39370"/>
          </a:xfrm>
          <a:custGeom>
            <a:avLst/>
            <a:gdLst/>
            <a:ahLst/>
            <a:cxnLst/>
            <a:rect l="l" t="t" r="r" b="b"/>
            <a:pathLst>
              <a:path w="0" h="39370">
                <a:moveTo>
                  <a:pt x="0" y="0"/>
                </a:moveTo>
                <a:lnTo>
                  <a:pt x="0" y="38861"/>
                </a:lnTo>
              </a:path>
            </a:pathLst>
          </a:custGeom>
          <a:ln w="9639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79270" y="2886455"/>
            <a:ext cx="3556635" cy="1741170"/>
          </a:xfrm>
          <a:custGeom>
            <a:avLst/>
            <a:gdLst/>
            <a:ahLst/>
            <a:cxnLst/>
            <a:rect l="l" t="t" r="r" b="b"/>
            <a:pathLst>
              <a:path w="3556635" h="1741170">
                <a:moveTo>
                  <a:pt x="0" y="816102"/>
                </a:moveTo>
                <a:lnTo>
                  <a:pt x="17835" y="824674"/>
                </a:lnTo>
                <a:lnTo>
                  <a:pt x="35814" y="833247"/>
                </a:lnTo>
                <a:lnTo>
                  <a:pt x="53792" y="841819"/>
                </a:lnTo>
                <a:lnTo>
                  <a:pt x="71628" y="850392"/>
                </a:lnTo>
                <a:lnTo>
                  <a:pt x="89344" y="858845"/>
                </a:lnTo>
                <a:lnTo>
                  <a:pt x="107061" y="867156"/>
                </a:lnTo>
                <a:lnTo>
                  <a:pt x="124777" y="875466"/>
                </a:lnTo>
                <a:lnTo>
                  <a:pt x="142494" y="883920"/>
                </a:lnTo>
                <a:lnTo>
                  <a:pt x="160210" y="892040"/>
                </a:lnTo>
                <a:lnTo>
                  <a:pt x="177927" y="900303"/>
                </a:lnTo>
                <a:lnTo>
                  <a:pt x="195643" y="908565"/>
                </a:lnTo>
                <a:lnTo>
                  <a:pt x="213360" y="916686"/>
                </a:lnTo>
                <a:lnTo>
                  <a:pt x="231195" y="924806"/>
                </a:lnTo>
                <a:lnTo>
                  <a:pt x="249173" y="933069"/>
                </a:lnTo>
                <a:lnTo>
                  <a:pt x="267152" y="941331"/>
                </a:lnTo>
                <a:lnTo>
                  <a:pt x="284988" y="949452"/>
                </a:lnTo>
                <a:lnTo>
                  <a:pt x="302704" y="957453"/>
                </a:lnTo>
                <a:lnTo>
                  <a:pt x="320421" y="965454"/>
                </a:lnTo>
                <a:lnTo>
                  <a:pt x="338137" y="973455"/>
                </a:lnTo>
                <a:lnTo>
                  <a:pt x="373570" y="989445"/>
                </a:lnTo>
                <a:lnTo>
                  <a:pt x="409003" y="1005137"/>
                </a:lnTo>
                <a:lnTo>
                  <a:pt x="426720" y="1012698"/>
                </a:lnTo>
                <a:lnTo>
                  <a:pt x="444555" y="1020687"/>
                </a:lnTo>
                <a:lnTo>
                  <a:pt x="462534" y="1028604"/>
                </a:lnTo>
                <a:lnTo>
                  <a:pt x="480512" y="1036379"/>
                </a:lnTo>
                <a:lnTo>
                  <a:pt x="498348" y="1043940"/>
                </a:lnTo>
                <a:lnTo>
                  <a:pt x="516064" y="1051821"/>
                </a:lnTo>
                <a:lnTo>
                  <a:pt x="533781" y="1059561"/>
                </a:lnTo>
                <a:lnTo>
                  <a:pt x="551497" y="1067300"/>
                </a:lnTo>
                <a:lnTo>
                  <a:pt x="569214" y="1075182"/>
                </a:lnTo>
                <a:lnTo>
                  <a:pt x="586930" y="1082611"/>
                </a:lnTo>
                <a:lnTo>
                  <a:pt x="604647" y="1090041"/>
                </a:lnTo>
                <a:lnTo>
                  <a:pt x="622363" y="1097470"/>
                </a:lnTo>
                <a:lnTo>
                  <a:pt x="640080" y="1104900"/>
                </a:lnTo>
                <a:lnTo>
                  <a:pt x="657808" y="1112770"/>
                </a:lnTo>
                <a:lnTo>
                  <a:pt x="675608" y="1120425"/>
                </a:lnTo>
                <a:lnTo>
                  <a:pt x="693550" y="1127938"/>
                </a:lnTo>
                <a:lnTo>
                  <a:pt x="711708" y="1135380"/>
                </a:lnTo>
                <a:lnTo>
                  <a:pt x="729424" y="1142690"/>
                </a:lnTo>
                <a:lnTo>
                  <a:pt x="747141" y="1149858"/>
                </a:lnTo>
                <a:lnTo>
                  <a:pt x="764857" y="1157025"/>
                </a:lnTo>
                <a:lnTo>
                  <a:pt x="782574" y="1164336"/>
                </a:lnTo>
                <a:lnTo>
                  <a:pt x="800290" y="1171753"/>
                </a:lnTo>
                <a:lnTo>
                  <a:pt x="818007" y="1179099"/>
                </a:lnTo>
                <a:lnTo>
                  <a:pt x="835723" y="1186303"/>
                </a:lnTo>
                <a:lnTo>
                  <a:pt x="853440" y="1193292"/>
                </a:lnTo>
                <a:lnTo>
                  <a:pt x="871168" y="1200590"/>
                </a:lnTo>
                <a:lnTo>
                  <a:pt x="888968" y="1207674"/>
                </a:lnTo>
                <a:lnTo>
                  <a:pt x="906910" y="1214616"/>
                </a:lnTo>
                <a:lnTo>
                  <a:pt x="925068" y="1221486"/>
                </a:lnTo>
                <a:lnTo>
                  <a:pt x="942784" y="1228784"/>
                </a:lnTo>
                <a:lnTo>
                  <a:pt x="960501" y="1235868"/>
                </a:lnTo>
                <a:lnTo>
                  <a:pt x="978217" y="1242810"/>
                </a:lnTo>
                <a:lnTo>
                  <a:pt x="995934" y="1249680"/>
                </a:lnTo>
                <a:lnTo>
                  <a:pt x="1013650" y="1256538"/>
                </a:lnTo>
                <a:lnTo>
                  <a:pt x="1031366" y="1263396"/>
                </a:lnTo>
                <a:lnTo>
                  <a:pt x="1084528" y="1283970"/>
                </a:lnTo>
                <a:lnTo>
                  <a:pt x="1120270" y="1297686"/>
                </a:lnTo>
                <a:lnTo>
                  <a:pt x="1138428" y="1304544"/>
                </a:lnTo>
                <a:lnTo>
                  <a:pt x="1156144" y="1311282"/>
                </a:lnTo>
                <a:lnTo>
                  <a:pt x="1173861" y="1317879"/>
                </a:lnTo>
                <a:lnTo>
                  <a:pt x="1191577" y="1324475"/>
                </a:lnTo>
                <a:lnTo>
                  <a:pt x="1209294" y="1331214"/>
                </a:lnTo>
                <a:lnTo>
                  <a:pt x="1227010" y="1337941"/>
                </a:lnTo>
                <a:lnTo>
                  <a:pt x="1244727" y="1344453"/>
                </a:lnTo>
                <a:lnTo>
                  <a:pt x="1262443" y="1350823"/>
                </a:lnTo>
                <a:lnTo>
                  <a:pt x="1280160" y="1357122"/>
                </a:lnTo>
                <a:lnTo>
                  <a:pt x="1297888" y="1363849"/>
                </a:lnTo>
                <a:lnTo>
                  <a:pt x="1315688" y="1370361"/>
                </a:lnTo>
                <a:lnTo>
                  <a:pt x="1333630" y="1376731"/>
                </a:lnTo>
                <a:lnTo>
                  <a:pt x="1351788" y="1383030"/>
                </a:lnTo>
                <a:lnTo>
                  <a:pt x="1369504" y="1389757"/>
                </a:lnTo>
                <a:lnTo>
                  <a:pt x="1422654" y="1408938"/>
                </a:lnTo>
                <a:lnTo>
                  <a:pt x="1475803" y="1427476"/>
                </a:lnTo>
                <a:lnTo>
                  <a:pt x="1493520" y="1433322"/>
                </a:lnTo>
                <a:lnTo>
                  <a:pt x="1511236" y="1439608"/>
                </a:lnTo>
                <a:lnTo>
                  <a:pt x="1528952" y="1445895"/>
                </a:lnTo>
                <a:lnTo>
                  <a:pt x="1546669" y="1452181"/>
                </a:lnTo>
                <a:lnTo>
                  <a:pt x="1564386" y="1458468"/>
                </a:lnTo>
                <a:lnTo>
                  <a:pt x="1582543" y="1464302"/>
                </a:lnTo>
                <a:lnTo>
                  <a:pt x="1600485" y="1470279"/>
                </a:lnTo>
                <a:lnTo>
                  <a:pt x="1618285" y="1476255"/>
                </a:lnTo>
                <a:lnTo>
                  <a:pt x="1636014" y="1482090"/>
                </a:lnTo>
                <a:lnTo>
                  <a:pt x="1653730" y="1488257"/>
                </a:lnTo>
                <a:lnTo>
                  <a:pt x="1671447" y="1494282"/>
                </a:lnTo>
                <a:lnTo>
                  <a:pt x="1689163" y="1500306"/>
                </a:lnTo>
                <a:lnTo>
                  <a:pt x="1706880" y="1506474"/>
                </a:lnTo>
                <a:lnTo>
                  <a:pt x="1724596" y="1512189"/>
                </a:lnTo>
                <a:lnTo>
                  <a:pt x="1742313" y="1517904"/>
                </a:lnTo>
                <a:lnTo>
                  <a:pt x="1760029" y="1523619"/>
                </a:lnTo>
                <a:lnTo>
                  <a:pt x="1777745" y="1529334"/>
                </a:lnTo>
                <a:lnTo>
                  <a:pt x="1795903" y="1535049"/>
                </a:lnTo>
                <a:lnTo>
                  <a:pt x="1813845" y="1540764"/>
                </a:lnTo>
                <a:lnTo>
                  <a:pt x="1831645" y="1546479"/>
                </a:lnTo>
                <a:lnTo>
                  <a:pt x="1849374" y="1552194"/>
                </a:lnTo>
                <a:lnTo>
                  <a:pt x="1867090" y="1557909"/>
                </a:lnTo>
                <a:lnTo>
                  <a:pt x="1884807" y="1563624"/>
                </a:lnTo>
                <a:lnTo>
                  <a:pt x="1902523" y="1569339"/>
                </a:lnTo>
                <a:lnTo>
                  <a:pt x="1920239" y="1575054"/>
                </a:lnTo>
                <a:lnTo>
                  <a:pt x="1937956" y="1580328"/>
                </a:lnTo>
                <a:lnTo>
                  <a:pt x="1955673" y="1585817"/>
                </a:lnTo>
                <a:lnTo>
                  <a:pt x="1973389" y="1591448"/>
                </a:lnTo>
                <a:lnTo>
                  <a:pt x="1991106" y="1597152"/>
                </a:lnTo>
                <a:lnTo>
                  <a:pt x="2009263" y="1602414"/>
                </a:lnTo>
                <a:lnTo>
                  <a:pt x="2027205" y="1607820"/>
                </a:lnTo>
                <a:lnTo>
                  <a:pt x="2045005" y="1613225"/>
                </a:lnTo>
                <a:lnTo>
                  <a:pt x="2062733" y="1618488"/>
                </a:lnTo>
                <a:lnTo>
                  <a:pt x="2080450" y="1624072"/>
                </a:lnTo>
                <a:lnTo>
                  <a:pt x="2098167" y="1629441"/>
                </a:lnTo>
                <a:lnTo>
                  <a:pt x="2115883" y="1634668"/>
                </a:lnTo>
                <a:lnTo>
                  <a:pt x="2133600" y="1639824"/>
                </a:lnTo>
                <a:lnTo>
                  <a:pt x="2151316" y="1645086"/>
                </a:lnTo>
                <a:lnTo>
                  <a:pt x="2169033" y="1650492"/>
                </a:lnTo>
                <a:lnTo>
                  <a:pt x="2186749" y="1655897"/>
                </a:lnTo>
                <a:lnTo>
                  <a:pt x="2204466" y="1661160"/>
                </a:lnTo>
                <a:lnTo>
                  <a:pt x="2222301" y="1666303"/>
                </a:lnTo>
                <a:lnTo>
                  <a:pt x="2240280" y="1671447"/>
                </a:lnTo>
                <a:lnTo>
                  <a:pt x="2258258" y="1676590"/>
                </a:lnTo>
                <a:lnTo>
                  <a:pt x="2276094" y="1681734"/>
                </a:lnTo>
                <a:lnTo>
                  <a:pt x="2293810" y="1686758"/>
                </a:lnTo>
                <a:lnTo>
                  <a:pt x="2311527" y="1691640"/>
                </a:lnTo>
                <a:lnTo>
                  <a:pt x="2329243" y="1696521"/>
                </a:lnTo>
                <a:lnTo>
                  <a:pt x="2346960" y="1701546"/>
                </a:lnTo>
                <a:lnTo>
                  <a:pt x="2364676" y="1706677"/>
                </a:lnTo>
                <a:lnTo>
                  <a:pt x="2382393" y="1711737"/>
                </a:lnTo>
                <a:lnTo>
                  <a:pt x="2400109" y="1716655"/>
                </a:lnTo>
                <a:lnTo>
                  <a:pt x="2417826" y="1721358"/>
                </a:lnTo>
                <a:lnTo>
                  <a:pt x="2435661" y="1727882"/>
                </a:lnTo>
                <a:lnTo>
                  <a:pt x="2453640" y="1735264"/>
                </a:lnTo>
                <a:lnTo>
                  <a:pt x="2471618" y="1740646"/>
                </a:lnTo>
                <a:lnTo>
                  <a:pt x="2489454" y="1741170"/>
                </a:lnTo>
                <a:lnTo>
                  <a:pt x="2503634" y="1738753"/>
                </a:lnTo>
                <a:lnTo>
                  <a:pt x="2545711" y="1719631"/>
                </a:lnTo>
                <a:lnTo>
                  <a:pt x="2568194" y="1664260"/>
                </a:lnTo>
                <a:lnTo>
                  <a:pt x="2576068" y="1623195"/>
                </a:lnTo>
                <a:lnTo>
                  <a:pt x="2583942" y="1575195"/>
                </a:lnTo>
                <a:lnTo>
                  <a:pt x="2591816" y="1522434"/>
                </a:lnTo>
                <a:lnTo>
                  <a:pt x="2599690" y="1467089"/>
                </a:lnTo>
                <a:lnTo>
                  <a:pt x="2607564" y="1411336"/>
                </a:lnTo>
                <a:lnTo>
                  <a:pt x="2615438" y="1357353"/>
                </a:lnTo>
                <a:lnTo>
                  <a:pt x="2623312" y="1307313"/>
                </a:lnTo>
                <a:lnTo>
                  <a:pt x="2631186" y="1263396"/>
                </a:lnTo>
                <a:lnTo>
                  <a:pt x="2643053" y="1204757"/>
                </a:lnTo>
                <a:lnTo>
                  <a:pt x="2655005" y="1149124"/>
                </a:lnTo>
                <a:lnTo>
                  <a:pt x="2667000" y="1097470"/>
                </a:lnTo>
                <a:lnTo>
                  <a:pt x="2678994" y="1050769"/>
                </a:lnTo>
                <a:lnTo>
                  <a:pt x="2690946" y="1009995"/>
                </a:lnTo>
                <a:lnTo>
                  <a:pt x="2719244" y="946415"/>
                </a:lnTo>
                <a:lnTo>
                  <a:pt x="2757249" y="913006"/>
                </a:lnTo>
                <a:lnTo>
                  <a:pt x="2773680" y="899160"/>
                </a:lnTo>
                <a:lnTo>
                  <a:pt x="2809113" y="860202"/>
                </a:lnTo>
                <a:lnTo>
                  <a:pt x="2844546" y="820674"/>
                </a:lnTo>
                <a:lnTo>
                  <a:pt x="2880074" y="780288"/>
                </a:lnTo>
                <a:lnTo>
                  <a:pt x="2898016" y="760023"/>
                </a:lnTo>
                <a:lnTo>
                  <a:pt x="2916174" y="739902"/>
                </a:lnTo>
                <a:lnTo>
                  <a:pt x="2933890" y="719899"/>
                </a:lnTo>
                <a:lnTo>
                  <a:pt x="2951607" y="699897"/>
                </a:lnTo>
                <a:lnTo>
                  <a:pt x="2969323" y="679894"/>
                </a:lnTo>
                <a:lnTo>
                  <a:pt x="2987040" y="659892"/>
                </a:lnTo>
                <a:lnTo>
                  <a:pt x="3004756" y="639889"/>
                </a:lnTo>
                <a:lnTo>
                  <a:pt x="3022473" y="619887"/>
                </a:lnTo>
                <a:lnTo>
                  <a:pt x="3040189" y="599884"/>
                </a:lnTo>
                <a:lnTo>
                  <a:pt x="3057906" y="579882"/>
                </a:lnTo>
                <a:lnTo>
                  <a:pt x="3075634" y="559867"/>
                </a:lnTo>
                <a:lnTo>
                  <a:pt x="3093434" y="539781"/>
                </a:lnTo>
                <a:lnTo>
                  <a:pt x="3111376" y="519553"/>
                </a:lnTo>
                <a:lnTo>
                  <a:pt x="3129534" y="499110"/>
                </a:lnTo>
                <a:lnTo>
                  <a:pt x="3147250" y="478536"/>
                </a:lnTo>
                <a:lnTo>
                  <a:pt x="3164967" y="457962"/>
                </a:lnTo>
                <a:lnTo>
                  <a:pt x="3182683" y="437388"/>
                </a:lnTo>
                <a:lnTo>
                  <a:pt x="3200400" y="416814"/>
                </a:lnTo>
                <a:lnTo>
                  <a:pt x="3218116" y="396478"/>
                </a:lnTo>
                <a:lnTo>
                  <a:pt x="3235833" y="376428"/>
                </a:lnTo>
                <a:lnTo>
                  <a:pt x="3253549" y="356377"/>
                </a:lnTo>
                <a:lnTo>
                  <a:pt x="3271266" y="336042"/>
                </a:lnTo>
                <a:lnTo>
                  <a:pt x="3288994" y="314777"/>
                </a:lnTo>
                <a:lnTo>
                  <a:pt x="3306794" y="293370"/>
                </a:lnTo>
                <a:lnTo>
                  <a:pt x="3324736" y="271962"/>
                </a:lnTo>
                <a:lnTo>
                  <a:pt x="3342894" y="250698"/>
                </a:lnTo>
                <a:lnTo>
                  <a:pt x="3360610" y="230231"/>
                </a:lnTo>
                <a:lnTo>
                  <a:pt x="3378327" y="209835"/>
                </a:lnTo>
                <a:lnTo>
                  <a:pt x="3396043" y="189297"/>
                </a:lnTo>
                <a:lnTo>
                  <a:pt x="3413760" y="168402"/>
                </a:lnTo>
                <a:lnTo>
                  <a:pt x="3431476" y="147339"/>
                </a:lnTo>
                <a:lnTo>
                  <a:pt x="3449192" y="125634"/>
                </a:lnTo>
                <a:lnTo>
                  <a:pt x="3466909" y="103786"/>
                </a:lnTo>
                <a:lnTo>
                  <a:pt x="3484626" y="82296"/>
                </a:lnTo>
                <a:lnTo>
                  <a:pt x="3502354" y="61400"/>
                </a:lnTo>
                <a:lnTo>
                  <a:pt x="3520154" y="40862"/>
                </a:lnTo>
                <a:lnTo>
                  <a:pt x="3538096" y="20466"/>
                </a:lnTo>
                <a:lnTo>
                  <a:pt x="3556254" y="0"/>
                </a:lnTo>
              </a:path>
            </a:pathLst>
          </a:custGeom>
          <a:ln w="2890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352805" y="5725248"/>
            <a:ext cx="2857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Arial"/>
                <a:cs typeface="Arial"/>
              </a:rPr>
              <a:t>-</a:t>
            </a:r>
            <a:r>
              <a:rPr dirty="0" sz="900" spc="25">
                <a:latin typeface="Arial"/>
                <a:cs typeface="Arial"/>
              </a:rPr>
              <a:t>3</a:t>
            </a:r>
            <a:r>
              <a:rPr dirty="0" sz="900" spc="-50"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63745" y="5725248"/>
            <a:ext cx="28575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latin typeface="Arial"/>
                <a:cs typeface="Arial"/>
              </a:rPr>
              <a:t>-</a:t>
            </a:r>
            <a:r>
              <a:rPr dirty="0" sz="900" spc="30">
                <a:latin typeface="Arial"/>
                <a:cs typeface="Arial"/>
              </a:rPr>
              <a:t>2</a:t>
            </a:r>
            <a:r>
              <a:rPr dirty="0" sz="900" spc="-50"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73922" y="5725248"/>
            <a:ext cx="95821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774065" algn="l"/>
              </a:tabLst>
            </a:pPr>
            <a:r>
              <a:rPr dirty="0" sz="900">
                <a:latin typeface="Arial"/>
                <a:cs typeface="Arial"/>
              </a:rPr>
              <a:t>-</a:t>
            </a:r>
            <a:r>
              <a:rPr dirty="0" sz="900" spc="25">
                <a:latin typeface="Arial"/>
                <a:cs typeface="Arial"/>
              </a:rPr>
              <a:t>1</a:t>
            </a:r>
            <a:r>
              <a:rPr dirty="0" sz="900" spc="-50">
                <a:latin typeface="Arial"/>
                <a:cs typeface="Arial"/>
              </a:rPr>
              <a:t>0</a:t>
            </a:r>
            <a:r>
              <a:rPr dirty="0" sz="900" spc="5">
                <a:latin typeface="Arial"/>
                <a:cs typeface="Arial"/>
              </a:rPr>
              <a:t>%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30">
                <a:latin typeface="Arial"/>
                <a:cs typeface="Arial"/>
              </a:rPr>
              <a:t>0</a:t>
            </a:r>
            <a:r>
              <a:rPr dirty="0" sz="900" spc="5"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4104" y="5725248"/>
            <a:ext cx="2540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30">
                <a:latin typeface="Arial"/>
                <a:cs typeface="Arial"/>
              </a:rPr>
              <a:t>1</a:t>
            </a:r>
            <a:r>
              <a:rPr dirty="0" sz="900" spc="-50">
                <a:latin typeface="Arial"/>
                <a:cs typeface="Arial"/>
              </a:rPr>
              <a:t>0</a:t>
            </a:r>
            <a:r>
              <a:rPr dirty="0" sz="900" spc="5"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5056" y="5725248"/>
            <a:ext cx="24701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25">
                <a:latin typeface="Arial"/>
                <a:cs typeface="Arial"/>
              </a:rPr>
              <a:t>2</a:t>
            </a:r>
            <a:r>
              <a:rPr dirty="0" sz="900" spc="-50"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35245" y="5725248"/>
            <a:ext cx="25400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30">
                <a:latin typeface="Arial"/>
                <a:cs typeface="Arial"/>
              </a:rPr>
              <a:t>3</a:t>
            </a:r>
            <a:r>
              <a:rPr dirty="0" sz="900" spc="-50">
                <a:latin typeface="Arial"/>
                <a:cs typeface="Arial"/>
              </a:rPr>
              <a:t>0</a:t>
            </a:r>
            <a:r>
              <a:rPr dirty="0" sz="900" spc="5">
                <a:latin typeface="Arial"/>
                <a:cs typeface="Arial"/>
              </a:rPr>
              <a:t>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56776" y="3135196"/>
            <a:ext cx="159385" cy="1836420"/>
          </a:xfrm>
          <a:prstGeom prst="rect">
            <a:avLst/>
          </a:prstGeom>
        </p:spPr>
        <p:txBody>
          <a:bodyPr wrap="square" lIns="0" tIns="57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Arial"/>
                <a:cs typeface="Arial"/>
              </a:rPr>
              <a:t>Total </a:t>
            </a:r>
            <a:r>
              <a:rPr dirty="0" sz="900" spc="10">
                <a:latin typeface="Arial"/>
                <a:cs typeface="Arial"/>
              </a:rPr>
              <a:t>Fees </a:t>
            </a:r>
            <a:r>
              <a:rPr dirty="0" sz="900" spc="15">
                <a:latin typeface="Arial"/>
                <a:cs typeface="Arial"/>
              </a:rPr>
              <a:t>as </a:t>
            </a:r>
            <a:r>
              <a:rPr dirty="0" sz="900" spc="5">
                <a:latin typeface="Arial"/>
                <a:cs typeface="Arial"/>
              </a:rPr>
              <a:t>% </a:t>
            </a:r>
            <a:r>
              <a:rPr dirty="0" sz="900" spc="15">
                <a:latin typeface="Arial"/>
                <a:cs typeface="Arial"/>
              </a:rPr>
              <a:t>of</a:t>
            </a:r>
            <a:r>
              <a:rPr dirty="0" sz="900" spc="-170">
                <a:latin typeface="Arial"/>
                <a:cs typeface="Arial"/>
              </a:rPr>
              <a:t> </a:t>
            </a:r>
            <a:r>
              <a:rPr dirty="0" sz="900" spc="5">
                <a:latin typeface="Arial"/>
                <a:cs typeface="Arial"/>
              </a:rPr>
              <a:t>Invested </a:t>
            </a:r>
            <a:r>
              <a:rPr dirty="0" sz="900" spc="-5">
                <a:latin typeface="Arial"/>
                <a:cs typeface="Arial"/>
              </a:rPr>
              <a:t>Assets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41751" y="5978239"/>
            <a:ext cx="143891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Arial"/>
                <a:cs typeface="Arial"/>
              </a:rPr>
              <a:t>Gross </a:t>
            </a:r>
            <a:r>
              <a:rPr dirty="0" sz="900" spc="15">
                <a:latin typeface="Arial"/>
                <a:cs typeface="Arial"/>
              </a:rPr>
              <a:t>of </a:t>
            </a:r>
            <a:r>
              <a:rPr dirty="0" sz="900">
                <a:latin typeface="Arial"/>
                <a:cs typeface="Arial"/>
              </a:rPr>
              <a:t>Fee </a:t>
            </a:r>
            <a:r>
              <a:rPr dirty="0" sz="900" spc="10">
                <a:latin typeface="Arial"/>
                <a:cs typeface="Arial"/>
              </a:rPr>
              <a:t>Return or</a:t>
            </a:r>
            <a:r>
              <a:rPr dirty="0" sz="900" spc="-1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IRR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637282" y="2346198"/>
            <a:ext cx="250825" cy="0"/>
          </a:xfrm>
          <a:custGeom>
            <a:avLst/>
            <a:gdLst/>
            <a:ahLst/>
            <a:cxnLst/>
            <a:rect l="l" t="t" r="r" b="b"/>
            <a:pathLst>
              <a:path w="250825" h="0">
                <a:moveTo>
                  <a:pt x="0" y="0"/>
                </a:moveTo>
                <a:lnTo>
                  <a:pt x="250697" y="0"/>
                </a:lnTo>
              </a:path>
            </a:pathLst>
          </a:custGeom>
          <a:ln w="28905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905760" y="2260441"/>
            <a:ext cx="1410335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>
                <a:latin typeface="Arial"/>
                <a:cs typeface="Arial"/>
              </a:rPr>
              <a:t>PE Total </a:t>
            </a:r>
            <a:r>
              <a:rPr dirty="0" sz="900" spc="5">
                <a:latin typeface="Arial"/>
                <a:cs typeface="Arial"/>
              </a:rPr>
              <a:t>Fees % </a:t>
            </a:r>
            <a:r>
              <a:rPr dirty="0" sz="900" spc="10">
                <a:latin typeface="Arial"/>
                <a:cs typeface="Arial"/>
              </a:rPr>
              <a:t>of</a:t>
            </a:r>
            <a:r>
              <a:rPr dirty="0" sz="900" spc="-7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Assets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81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29" name="object 29"/>
          <p:cNvSpPr txBox="1"/>
          <p:nvPr/>
        </p:nvSpPr>
        <p:spPr>
          <a:xfrm>
            <a:off x="5739855" y="3798881"/>
            <a:ext cx="838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1E487C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68030" y="4069386"/>
            <a:ext cx="9017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5">
                <a:solidFill>
                  <a:srgbClr val="1E487C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495558" y="2731770"/>
          <a:ext cx="4291965" cy="294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3040"/>
                <a:gridCol w="665479"/>
                <a:gridCol w="2157095"/>
              </a:tblGrid>
              <a:tr h="296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520"/>
                        </a:lnSpc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441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14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77925" marR="21590">
                        <a:lnSpc>
                          <a:spcPts val="1010"/>
                        </a:lnSpc>
                        <a:spcBef>
                          <a:spcPts val="580"/>
                        </a:spcBef>
                      </a:pP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Performance</a:t>
                      </a:r>
                      <a:r>
                        <a:rPr dirty="0" sz="900" spc="-10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fees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134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77925" marR="21590">
                        <a:lnSpc>
                          <a:spcPts val="960"/>
                        </a:lnSpc>
                      </a:pP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(carried</a:t>
                      </a:r>
                      <a:r>
                        <a:rPr dirty="0" sz="900" spc="-9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interest)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616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3980" marR="294640">
                        <a:lnSpc>
                          <a:spcPts val="1060"/>
                        </a:lnSpc>
                      </a:pP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Fees </a:t>
                      </a: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based on  </a:t>
                      </a:r>
                      <a:r>
                        <a:rPr dirty="0" sz="9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"committed " </a:t>
                      </a: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capital 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create </a:t>
                      </a:r>
                      <a:r>
                        <a:rPr dirty="0" sz="900" spc="2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dirty="0" sz="900" spc="-13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private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77925" marR="21590">
                        <a:lnSpc>
                          <a:spcPts val="1025"/>
                        </a:lnSpc>
                      </a:pP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increases </a:t>
                      </a:r>
                      <a:r>
                        <a:rPr dirty="0" sz="9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900" spc="-16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fee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177925">
                        <a:lnSpc>
                          <a:spcPts val="1060"/>
                        </a:lnSpc>
                        <a:spcBef>
                          <a:spcPts val="45"/>
                        </a:spcBef>
                      </a:pP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gross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return  </a:t>
                      </a: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increases</a:t>
                      </a:r>
                      <a:r>
                        <a:rPr dirty="0" sz="900" spc="-12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above</a:t>
                      </a:r>
                      <a:r>
                        <a:rPr dirty="0" sz="900" spc="-9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th  </a:t>
                      </a: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preferred</a:t>
                      </a:r>
                      <a:r>
                        <a:rPr dirty="0" sz="900" spc="-8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return.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08256"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equity</a:t>
                      </a:r>
                      <a:r>
                        <a:rPr dirty="0" sz="900" spc="-1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costs.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980"/>
                        </a:lnSpc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068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8315" marR="21590">
                        <a:lnSpc>
                          <a:spcPts val="1010"/>
                        </a:lnSpc>
                        <a:spcBef>
                          <a:spcPts val="520"/>
                        </a:spcBef>
                      </a:pPr>
                      <a:r>
                        <a:rPr dirty="0" sz="90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"preferred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604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134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8315" marR="21590">
                        <a:lnSpc>
                          <a:spcPts val="960"/>
                        </a:lnSpc>
                      </a:pP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return" offered</a:t>
                      </a:r>
                      <a:r>
                        <a:rPr dirty="0" sz="900" spc="-5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by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69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8315" marR="621030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private equity</a:t>
                      </a:r>
                      <a:r>
                        <a:rPr dirty="0" sz="900" spc="-16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keeps 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fees </a:t>
                      </a:r>
                      <a:r>
                        <a:rPr dirty="0" sz="900" spc="2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down</a:t>
                      </a:r>
                      <a:r>
                        <a:rPr dirty="0" sz="900" spc="-19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dirty="0" sz="900" spc="2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single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237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858585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88315" marR="21590">
                        <a:lnSpc>
                          <a:spcPts val="1035"/>
                        </a:lnSpc>
                      </a:pPr>
                      <a:r>
                        <a:rPr dirty="0" sz="900" spc="20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digit</a:t>
                      </a:r>
                      <a:r>
                        <a:rPr dirty="0" sz="900" spc="-12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solidFill>
                            <a:srgbClr val="1E487C"/>
                          </a:solidFill>
                          <a:latin typeface="Arial"/>
                          <a:cs typeface="Arial"/>
                        </a:rPr>
                        <a:t>returns.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</a:tcPr>
                </a:tc>
              </a:tr>
              <a:tr h="174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505"/>
                        </a:lnSpc>
                        <a:spcBef>
                          <a:spcPts val="765"/>
                        </a:spcBef>
                      </a:pPr>
                      <a:r>
                        <a:rPr dirty="0" sz="900" spc="2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%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7155">
                    <a:lnR w="12700">
                      <a:solidFill>
                        <a:srgbClr val="858585"/>
                      </a:solidFill>
                      <a:prstDash val="solid"/>
                    </a:lnR>
                    <a:lnB w="12700">
                      <a:solidFill>
                        <a:srgbClr val="8585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58585"/>
                      </a:solidFill>
                      <a:prstDash val="solid"/>
                    </a:lnL>
                    <a:lnB w="12700">
                      <a:solidFill>
                        <a:srgbClr val="85858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1397000" y="6350760"/>
            <a:ext cx="71907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i="1">
                <a:solidFill>
                  <a:srgbClr val="1E487C"/>
                </a:solidFill>
                <a:latin typeface="Arial"/>
                <a:cs typeface="Arial"/>
              </a:rPr>
              <a:t>Expected private equity </a:t>
            </a:r>
            <a:r>
              <a:rPr dirty="0" sz="1800" i="1">
                <a:solidFill>
                  <a:srgbClr val="1E487C"/>
                </a:solidFill>
                <a:latin typeface="Arial"/>
                <a:cs typeface="Arial"/>
              </a:rPr>
              <a:t>fee = </a:t>
            </a:r>
            <a:r>
              <a:rPr dirty="0" sz="1800" spc="-5" i="1">
                <a:solidFill>
                  <a:srgbClr val="1E487C"/>
                </a:solidFill>
                <a:latin typeface="Arial"/>
                <a:cs typeface="Arial"/>
              </a:rPr>
              <a:t>3.73% of net assets, 25% of gross</a:t>
            </a:r>
            <a:r>
              <a:rPr dirty="0" sz="1800" spc="-65" i="1">
                <a:solidFill>
                  <a:srgbClr val="1E487C"/>
                </a:solidFill>
                <a:latin typeface="Arial"/>
                <a:cs typeface="Arial"/>
              </a:rPr>
              <a:t> </a:t>
            </a:r>
            <a:r>
              <a:rPr dirty="0" sz="1800" spc="-5" i="1">
                <a:solidFill>
                  <a:srgbClr val="1E487C"/>
                </a:solidFill>
                <a:latin typeface="Arial"/>
                <a:cs typeface="Arial"/>
              </a:rPr>
              <a:t>profits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snesbitt</dc:creator>
  <dc:title>Microsoft PowerPoint - Cliffwater Slides for PPMAIRC .final</dc:title>
  <dcterms:created xsi:type="dcterms:W3CDTF">2018-10-19T14:30:37Z</dcterms:created>
  <dcterms:modified xsi:type="dcterms:W3CDTF">2018-10-19T14:30:37Z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2018-10-19T00:00:00Z</vt:filetime>
  </property>
</Properties>
</file>